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21" r:id="rId4"/>
  </p:sldMasterIdLst>
  <p:notesMasterIdLst>
    <p:notesMasterId r:id="rId71"/>
  </p:notesMasterIdLst>
  <p:handoutMasterIdLst>
    <p:handoutMasterId r:id="rId72"/>
  </p:handoutMasterIdLst>
  <p:sldIdLst>
    <p:sldId id="264" r:id="rId5"/>
    <p:sldId id="256" r:id="rId6"/>
    <p:sldId id="257" r:id="rId7"/>
    <p:sldId id="265" r:id="rId8"/>
    <p:sldId id="266" r:id="rId9"/>
    <p:sldId id="267" r:id="rId10"/>
    <p:sldId id="270" r:id="rId11"/>
    <p:sldId id="273" r:id="rId12"/>
    <p:sldId id="258" r:id="rId13"/>
    <p:sldId id="268" r:id="rId14"/>
    <p:sldId id="271" r:id="rId15"/>
    <p:sldId id="269" r:id="rId16"/>
    <p:sldId id="274" r:id="rId17"/>
    <p:sldId id="275" r:id="rId18"/>
    <p:sldId id="277" r:id="rId19"/>
    <p:sldId id="278" r:id="rId20"/>
    <p:sldId id="276" r:id="rId21"/>
    <p:sldId id="279" r:id="rId22"/>
    <p:sldId id="259" r:id="rId23"/>
    <p:sldId id="280" r:id="rId24"/>
    <p:sldId id="260" r:id="rId25"/>
    <p:sldId id="281" r:id="rId26"/>
    <p:sldId id="283" r:id="rId27"/>
    <p:sldId id="282"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26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262" r:id="rId62"/>
    <p:sldId id="316" r:id="rId63"/>
    <p:sldId id="317" r:id="rId64"/>
    <p:sldId id="318" r:id="rId65"/>
    <p:sldId id="319" r:id="rId66"/>
    <p:sldId id="320" r:id="rId67"/>
    <p:sldId id="321" r:id="rId68"/>
    <p:sldId id="322" r:id="rId69"/>
    <p:sldId id="323" r:id="rId7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1"/>
  </p:normalViewPr>
  <p:slideViewPr>
    <p:cSldViewPr snapToGrid="0" snapToObjects="1">
      <p:cViewPr varScale="1">
        <p:scale>
          <a:sx n="72" d="100"/>
          <a:sy n="72" d="100"/>
        </p:scale>
        <p:origin x="660" y="72"/>
      </p:cViewPr>
      <p:guideLst/>
    </p:cSldViewPr>
  </p:slideViewPr>
  <p:notesTextViewPr>
    <p:cViewPr>
      <p:scale>
        <a:sx n="1" d="1"/>
        <a:sy n="1" d="1"/>
      </p:scale>
      <p:origin x="0" y="0"/>
    </p:cViewPr>
  </p:notesTextViewPr>
  <p:notesViewPr>
    <p:cSldViewPr snapToGrid="0" snapToObject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9842C2-A165-984D-B2CD-7CFC721CC4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6D7D2C9-5F84-5D4F-9C9E-E33A93A4842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2BFDBF-7DB4-054D-AD09-A28C9CDC3E23}" type="datetimeFigureOut">
              <a:rPr lang="en-US" smtClean="0"/>
              <a:t>11/17/2020</a:t>
            </a:fld>
            <a:endParaRPr lang="en-US" dirty="0"/>
          </a:p>
        </p:txBody>
      </p:sp>
      <p:sp>
        <p:nvSpPr>
          <p:cNvPr id="4" name="Footer Placeholder 3">
            <a:extLst>
              <a:ext uri="{FF2B5EF4-FFF2-40B4-BE49-F238E27FC236}">
                <a16:creationId xmlns:a16="http://schemas.microsoft.com/office/drawing/2014/main" id="{2F58D6FF-B6DB-B24A-A92F-6B3AEDB4269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35403A1-BC6F-0D4D-AE54-F5D2FE5DAE1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BE5EC07-5AB1-A646-9277-028495E0E5B4}" type="slidenum">
              <a:rPr lang="en-US" smtClean="0"/>
              <a:t>‹#›</a:t>
            </a:fld>
            <a:endParaRPr lang="en-US" dirty="0"/>
          </a:p>
        </p:txBody>
      </p:sp>
    </p:spTree>
    <p:extLst>
      <p:ext uri="{BB962C8B-B14F-4D97-AF65-F5344CB8AC3E}">
        <p14:creationId xmlns:p14="http://schemas.microsoft.com/office/powerpoint/2010/main" val="129223390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21D202-A489-4D01-A4AF-0DA5F662421B}" type="datetimeFigureOut">
              <a:rPr lang="en-US" smtClean="0"/>
              <a:t>11/17/2020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A05E27-5667-4EFB-ABD6-EA1AA9A86F34}" type="slidenum">
              <a:rPr lang="en-US" smtClean="0"/>
              <a:t>‹#›</a:t>
            </a:fld>
            <a:endParaRPr lang="en-US" dirty="0"/>
          </a:p>
        </p:txBody>
      </p:sp>
    </p:spTree>
    <p:extLst>
      <p:ext uri="{BB962C8B-B14F-4D97-AF65-F5344CB8AC3E}">
        <p14:creationId xmlns:p14="http://schemas.microsoft.com/office/powerpoint/2010/main" val="4024224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52461F77-501D-C145-A802-D4B82059BB87}"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336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1498988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7625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91206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2796565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05064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5325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11460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50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t>11/17/2020</a:t>
            </a:fld>
            <a:endParaRPr lang="en-US" dirty="0"/>
          </a:p>
        </p:txBody>
      </p:sp>
      <p:sp>
        <p:nvSpPr>
          <p:cNvPr id="3" name="Footer Placeholder 2">
            <a:extLst>
              <a:ext uri="{FF2B5EF4-FFF2-40B4-BE49-F238E27FC236}">
                <a16:creationId xmlns:a16="http://schemas.microsoft.com/office/drawing/2014/main" id="{FB6C0BE6-E24A-4679-B786-AAB41ADCCD5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t>‹#›</a:t>
            </a:fld>
            <a:endParaRPr lang="en-US" dirty="0"/>
          </a:p>
        </p:txBody>
      </p:sp>
      <p:sp>
        <p:nvSpPr>
          <p:cNvPr id="5" name="Title Placeholder 1">
            <a:extLst>
              <a:ext uri="{FF2B5EF4-FFF2-40B4-BE49-F238E27FC236}">
                <a16:creationId xmlns:a16="http://schemas.microsoft.com/office/drawing/2014/main" id="{A37B1402-2A00-417A-8038-052A61CF41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defRPr>
                <a:latin typeface="Franklin Gothic Medium" panose="020B0603020102020204" pitchFamily="34" charset="0"/>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CF373104-3E56-4020-AF11-C9EEF8D25739}"/>
              </a:ext>
            </a:extLst>
          </p:cNvPr>
          <p:cNvSpPr>
            <a:spLocks noGrp="1"/>
          </p:cNvSpPr>
          <p:nvPr>
            <p:ph type="body" sz="quarter" idx="13"/>
          </p:nvPr>
        </p:nvSpPr>
        <p:spPr>
          <a:xfrm>
            <a:off x="1481581" y="2392437"/>
            <a:ext cx="9228839" cy="2073127"/>
          </a:xfrm>
        </p:spPr>
        <p:txBody>
          <a:bodyPr anchor="ctr">
            <a:normAutofit/>
          </a:bodyPr>
          <a:lstStyle>
            <a:lvl1pPr marL="0" indent="0" algn="ctr">
              <a:buNone/>
              <a:defRPr sz="3600">
                <a:latin typeface="Franklin Gothic Book" panose="020B0503020102020204" pitchFamily="34" charset="0"/>
              </a:defRPr>
            </a:lvl1pPr>
          </a:lstStyle>
          <a:p>
            <a:pPr lvl="0"/>
            <a:r>
              <a:rPr lang="en-US"/>
              <a:t>Edit Master text styles</a:t>
            </a:r>
          </a:p>
        </p:txBody>
      </p:sp>
    </p:spTree>
    <p:extLst>
      <p:ext uri="{BB962C8B-B14F-4D97-AF65-F5344CB8AC3E}">
        <p14:creationId xmlns:p14="http://schemas.microsoft.com/office/powerpoint/2010/main" val="41293935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6" name="Text Placeholder 26">
            <a:extLst>
              <a:ext uri="{FF2B5EF4-FFF2-40B4-BE49-F238E27FC236}">
                <a16:creationId xmlns:a16="http://schemas.microsoft.com/office/drawing/2014/main" id="{9F01DF91-E2FD-284B-A96D-DAE4FF7371B7}"/>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Tree>
    <p:extLst>
      <p:ext uri="{BB962C8B-B14F-4D97-AF65-F5344CB8AC3E}">
        <p14:creationId xmlns:p14="http://schemas.microsoft.com/office/powerpoint/2010/main" val="2689885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3"/>
                                        </p:tgtEl>
                                        <p:attrNameLst>
                                          <p:attrName>style.visibility</p:attrName>
                                        </p:attrNameLst>
                                      </p:cBhvr>
                                      <p:to>
                                        <p:strVal val="visible"/>
                                      </p:to>
                                    </p:set>
                                    <p:animEffect transition="in" filter="fade">
                                      <p:cBhvr>
                                        <p:cTn id="13" dur="500"/>
                                        <p:tgtEl>
                                          <p:spTgt spid="8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9"/>
                                        </p:tgtEl>
                                        <p:attrNameLst>
                                          <p:attrName>style.visibility</p:attrName>
                                        </p:attrNameLst>
                                      </p:cBhvr>
                                      <p:to>
                                        <p:strVal val="visible"/>
                                      </p:to>
                                    </p:set>
                                    <p:animEffect transition="in" filter="fade">
                                      <p:cBhvr>
                                        <p:cTn id="16" dur="500"/>
                                        <p:tgtEl>
                                          <p:spTgt spid="99"/>
                                        </p:tgtEl>
                                      </p:cBhvr>
                                    </p:animEffect>
                                  </p:childTnLst>
                                </p:cTn>
                              </p:par>
                            </p:childTnLst>
                          </p:cTn>
                        </p:par>
                        <p:par>
                          <p:cTn id="17" fill="hold">
                            <p:stCondLst>
                              <p:cond delay="500"/>
                            </p:stCondLst>
                            <p:childTnLst>
                              <p:par>
                                <p:cTn id="18" presetID="42" presetClass="entr" presetSubtype="0" fill="hold" grpId="0" nodeType="afterEffect" nodePh="1">
                                  <p:stCondLst>
                                    <p:cond delay="0"/>
                                  </p:stCondLst>
                                  <p:endCondLst>
                                    <p:cond evt="begin" delay="0">
                                      <p:tn val="18"/>
                                    </p:cond>
                                  </p:endCondLst>
                                  <p:childTnLst>
                                    <p:set>
                                      <p:cBhvr>
                                        <p:cTn id="19" dur="1" fill="hold">
                                          <p:stCondLst>
                                            <p:cond delay="0"/>
                                          </p:stCondLst>
                                        </p:cTn>
                                        <p:tgtEl>
                                          <p:spTgt spid="69">
                                            <p:txEl>
                                              <p:pRg st="0" end="0"/>
                                            </p:txEl>
                                          </p:spTgt>
                                        </p:tgtEl>
                                        <p:attrNameLst>
                                          <p:attrName>style.visibility</p:attrName>
                                        </p:attrNameLst>
                                      </p:cBhvr>
                                      <p:to>
                                        <p:strVal val="visible"/>
                                      </p:to>
                                    </p:set>
                                    <p:animEffect transition="in" filter="fade">
                                      <p:cBhvr>
                                        <p:cTn id="20" dur="500"/>
                                        <p:tgtEl>
                                          <p:spTgt spid="69">
                                            <p:txEl>
                                              <p:pRg st="0" end="0"/>
                                            </p:txEl>
                                          </p:spTgt>
                                        </p:tgtEl>
                                      </p:cBhvr>
                                    </p:animEffect>
                                    <p:anim calcmode="lin" valueType="num">
                                      <p:cBhvr>
                                        <p:cTn id="21"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p:cTn id="22" dur="500" fill="hold"/>
                                        <p:tgtEl>
                                          <p:spTgt spid="69">
                                            <p:txEl>
                                              <p:pRg st="0" end="0"/>
                                            </p:txEl>
                                          </p:spTgt>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500"/>
                                        <p:tgtEl>
                                          <p:spTgt spid="63"/>
                                        </p:tgtEl>
                                      </p:cBhvr>
                                    </p:animEffect>
                                  </p:childTnLst>
                                </p:cTn>
                              </p:par>
                              <p:par>
                                <p:cTn id="27" presetID="10" presetClass="entr" presetSubtype="0" fill="hold" nodeType="withEffect">
                                  <p:stCondLst>
                                    <p:cond delay="0"/>
                                  </p:stCondLst>
                                  <p:childTnLst>
                                    <p:set>
                                      <p:cBhvr>
                                        <p:cTn id="28" dur="1" fill="hold">
                                          <p:stCondLst>
                                            <p:cond delay="0"/>
                                          </p:stCondLst>
                                        </p:cTn>
                                        <p:tgtEl>
                                          <p:spTgt spid="78"/>
                                        </p:tgtEl>
                                        <p:attrNameLst>
                                          <p:attrName>style.visibility</p:attrName>
                                        </p:attrNameLst>
                                      </p:cBhvr>
                                      <p:to>
                                        <p:strVal val="visible"/>
                                      </p:to>
                                    </p:set>
                                    <p:animEffect transition="in" filter="fade">
                                      <p:cBhvr>
                                        <p:cTn id="29" dur="500"/>
                                        <p:tgtEl>
                                          <p:spTgt spid="7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6"/>
                                        </p:tgtEl>
                                        <p:attrNameLst>
                                          <p:attrName>style.visibility</p:attrName>
                                        </p:attrNameLst>
                                      </p:cBhvr>
                                      <p:to>
                                        <p:strVal val="visible"/>
                                      </p:to>
                                    </p:set>
                                    <p:animEffect transition="in" filter="fade">
                                      <p:cBhvr>
                                        <p:cTn id="35" dur="500"/>
                                        <p:tgtEl>
                                          <p:spTgt spid="96"/>
                                        </p:tgtEl>
                                      </p:cBhvr>
                                    </p:animEffect>
                                  </p:childTnLst>
                                </p:cTn>
                              </p:par>
                            </p:childTnLst>
                          </p:cTn>
                        </p:par>
                        <p:par>
                          <p:cTn id="36" fill="hold">
                            <p:stCondLst>
                              <p:cond delay="1500"/>
                            </p:stCondLst>
                            <p:childTnLst>
                              <p:par>
                                <p:cTn id="37" presetID="42" presetClass="entr" presetSubtype="0" fill="hold" grpId="0" nodeType="afterEffect" nodePh="1">
                                  <p:stCondLst>
                                    <p:cond delay="0"/>
                                  </p:stCondLst>
                                  <p:endCondLst>
                                    <p:cond evt="begin" delay="0">
                                      <p:tn val="37"/>
                                    </p:cond>
                                  </p:endCondLst>
                                  <p:childTnLst>
                                    <p:set>
                                      <p:cBhvr>
                                        <p:cTn id="38" dur="1" fill="hold">
                                          <p:stCondLst>
                                            <p:cond delay="0"/>
                                          </p:stCondLst>
                                        </p:cTn>
                                        <p:tgtEl>
                                          <p:spTgt spid="46">
                                            <p:txEl>
                                              <p:pRg st="0" end="0"/>
                                            </p:txEl>
                                          </p:spTgt>
                                        </p:tgtEl>
                                        <p:attrNameLst>
                                          <p:attrName>style.visibility</p:attrName>
                                        </p:attrNameLst>
                                      </p:cBhvr>
                                      <p:to>
                                        <p:strVal val="visible"/>
                                      </p:to>
                                    </p:set>
                                    <p:animEffect transition="in" filter="fade">
                                      <p:cBhvr>
                                        <p:cTn id="39" dur="500"/>
                                        <p:tgtEl>
                                          <p:spTgt spid="46">
                                            <p:txEl>
                                              <p:pRg st="0" end="0"/>
                                            </p:txEl>
                                          </p:spTgt>
                                        </p:tgtEl>
                                      </p:cBhvr>
                                    </p:animEffect>
                                    <p:anim calcmode="lin" valueType="num">
                                      <p:cBhvr>
                                        <p:cTn id="40"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41" dur="500" fill="hold"/>
                                        <p:tgtEl>
                                          <p:spTgt spid="46">
                                            <p:txEl>
                                              <p:pRg st="0" end="0"/>
                                            </p:txEl>
                                          </p:spTgt>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64"/>
                                        </p:tgtEl>
                                        <p:attrNameLst>
                                          <p:attrName>style.visibility</p:attrName>
                                        </p:attrNameLst>
                                      </p:cBhvr>
                                      <p:to>
                                        <p:strVal val="visible"/>
                                      </p:to>
                                    </p:set>
                                    <p:animEffect transition="in" filter="fade">
                                      <p:cBhvr>
                                        <p:cTn id="45" dur="500"/>
                                        <p:tgtEl>
                                          <p:spTgt spid="64"/>
                                        </p:tgtEl>
                                      </p:cBhvr>
                                    </p:animEffect>
                                  </p:childTnLst>
                                </p:cTn>
                              </p:par>
                              <p:par>
                                <p:cTn id="46" presetID="10" presetClass="entr" presetSubtype="0" fill="hold" nodeType="withEffect">
                                  <p:stCondLst>
                                    <p:cond delay="0"/>
                                  </p:stCondLst>
                                  <p:childTnLst>
                                    <p:set>
                                      <p:cBhvr>
                                        <p:cTn id="47" dur="1" fill="hold">
                                          <p:stCondLst>
                                            <p:cond delay="0"/>
                                          </p:stCondLst>
                                        </p:cTn>
                                        <p:tgtEl>
                                          <p:spTgt spid="76"/>
                                        </p:tgtEl>
                                        <p:attrNameLst>
                                          <p:attrName>style.visibility</p:attrName>
                                        </p:attrNameLst>
                                      </p:cBhvr>
                                      <p:to>
                                        <p:strVal val="visible"/>
                                      </p:to>
                                    </p:set>
                                    <p:animEffect transition="in" filter="fade">
                                      <p:cBhvr>
                                        <p:cTn id="48" dur="500"/>
                                        <p:tgtEl>
                                          <p:spTgt spid="7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84"/>
                                        </p:tgtEl>
                                        <p:attrNameLst>
                                          <p:attrName>style.visibility</p:attrName>
                                        </p:attrNameLst>
                                      </p:cBhvr>
                                      <p:to>
                                        <p:strVal val="visible"/>
                                      </p:to>
                                    </p:set>
                                    <p:animEffect transition="in" filter="fade">
                                      <p:cBhvr>
                                        <p:cTn id="51" dur="500"/>
                                        <p:tgtEl>
                                          <p:spTgt spid="84"/>
                                        </p:tgtEl>
                                      </p:cBhvr>
                                    </p:animEffect>
                                  </p:childTnLst>
                                </p:cTn>
                              </p:par>
                              <p:par>
                                <p:cTn id="52" presetID="10" presetClass="entr" presetSubtype="0" fill="hold" nodeType="withEffect">
                                  <p:stCondLst>
                                    <p:cond delay="0"/>
                                  </p:stCondLst>
                                  <p:childTnLst>
                                    <p:set>
                                      <p:cBhvr>
                                        <p:cTn id="53" dur="1" fill="hold">
                                          <p:stCondLst>
                                            <p:cond delay="0"/>
                                          </p:stCondLst>
                                        </p:cTn>
                                        <p:tgtEl>
                                          <p:spTgt spid="100"/>
                                        </p:tgtEl>
                                        <p:attrNameLst>
                                          <p:attrName>style.visibility</p:attrName>
                                        </p:attrNameLst>
                                      </p:cBhvr>
                                      <p:to>
                                        <p:strVal val="visible"/>
                                      </p:to>
                                    </p:set>
                                    <p:animEffect transition="in" filter="fade">
                                      <p:cBhvr>
                                        <p:cTn id="54" dur="500"/>
                                        <p:tgtEl>
                                          <p:spTgt spid="100"/>
                                        </p:tgtEl>
                                      </p:cBhvr>
                                    </p:animEffect>
                                  </p:childTnLst>
                                </p:cTn>
                              </p:par>
                            </p:childTnLst>
                          </p:cTn>
                        </p:par>
                        <p:par>
                          <p:cTn id="55" fill="hold">
                            <p:stCondLst>
                              <p:cond delay="2500"/>
                            </p:stCondLst>
                            <p:childTnLst>
                              <p:par>
                                <p:cTn id="56" presetID="42" presetClass="entr" presetSubtype="0" fill="hold" grpId="0" nodeType="afterEffect" nodePh="1">
                                  <p:stCondLst>
                                    <p:cond delay="0"/>
                                  </p:stCondLst>
                                  <p:endCondLst>
                                    <p:cond evt="begin" delay="0">
                                      <p:tn val="56"/>
                                    </p:cond>
                                  </p:endCondLst>
                                  <p:childTnLst>
                                    <p:set>
                                      <p:cBhvr>
                                        <p:cTn id="57" dur="1" fill="hold">
                                          <p:stCondLst>
                                            <p:cond delay="0"/>
                                          </p:stCondLst>
                                        </p:cTn>
                                        <p:tgtEl>
                                          <p:spTgt spid="44">
                                            <p:txEl>
                                              <p:pRg st="0" end="0"/>
                                            </p:txEl>
                                          </p:spTgt>
                                        </p:tgtEl>
                                        <p:attrNameLst>
                                          <p:attrName>style.visibility</p:attrName>
                                        </p:attrNameLst>
                                      </p:cBhvr>
                                      <p:to>
                                        <p:strVal val="visible"/>
                                      </p:to>
                                    </p:set>
                                    <p:animEffect transition="in" filter="fade">
                                      <p:cBhvr>
                                        <p:cTn id="58" dur="500"/>
                                        <p:tgtEl>
                                          <p:spTgt spid="44">
                                            <p:txEl>
                                              <p:pRg st="0" end="0"/>
                                            </p:txEl>
                                          </p:spTgt>
                                        </p:tgtEl>
                                      </p:cBhvr>
                                    </p:animEffect>
                                    <p:anim calcmode="lin" valueType="num">
                                      <p:cBhvr>
                                        <p:cTn id="59"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60" dur="500" fill="hold"/>
                                        <p:tgtEl>
                                          <p:spTgt spid="44">
                                            <p:txEl>
                                              <p:pRg st="0" end="0"/>
                                            </p:txEl>
                                          </p:spTgt>
                                        </p:tgtEl>
                                        <p:attrNameLst>
                                          <p:attrName>ppt_y</p:attrName>
                                        </p:attrNameLst>
                                      </p:cBhvr>
                                      <p:tavLst>
                                        <p:tav tm="0">
                                          <p:val>
                                            <p:strVal val="#ppt_y+.1"/>
                                          </p:val>
                                        </p:tav>
                                        <p:tav tm="100000">
                                          <p:val>
                                            <p:strVal val="#ppt_y"/>
                                          </p:val>
                                        </p:tav>
                                      </p:tavLst>
                                    </p:anim>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65"/>
                                        </p:tgtEl>
                                        <p:attrNameLst>
                                          <p:attrName>style.visibility</p:attrName>
                                        </p:attrNameLst>
                                      </p:cBhvr>
                                      <p:to>
                                        <p:strVal val="visible"/>
                                      </p:to>
                                    </p:set>
                                    <p:animEffect transition="in" filter="fade">
                                      <p:cBhvr>
                                        <p:cTn id="64" dur="500"/>
                                        <p:tgtEl>
                                          <p:spTgt spid="65"/>
                                        </p:tgtEl>
                                      </p:cBhvr>
                                    </p:animEffect>
                                  </p:childTnLst>
                                </p:cTn>
                              </p:par>
                              <p:par>
                                <p:cTn id="65" presetID="10" presetClass="entr" presetSubtype="0" fill="hold" nodeType="withEffect">
                                  <p:stCondLst>
                                    <p:cond delay="0"/>
                                  </p:stCondLst>
                                  <p:childTnLst>
                                    <p:set>
                                      <p:cBhvr>
                                        <p:cTn id="66" dur="1" fill="hold">
                                          <p:stCondLst>
                                            <p:cond delay="0"/>
                                          </p:stCondLst>
                                        </p:cTn>
                                        <p:tgtEl>
                                          <p:spTgt spid="79"/>
                                        </p:tgtEl>
                                        <p:attrNameLst>
                                          <p:attrName>style.visibility</p:attrName>
                                        </p:attrNameLst>
                                      </p:cBhvr>
                                      <p:to>
                                        <p:strVal val="visible"/>
                                      </p:to>
                                    </p:set>
                                    <p:animEffect transition="in" filter="fade">
                                      <p:cBhvr>
                                        <p:cTn id="67" dur="500"/>
                                        <p:tgtEl>
                                          <p:spTgt spid="7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81"/>
                                        </p:tgtEl>
                                        <p:attrNameLst>
                                          <p:attrName>style.visibility</p:attrName>
                                        </p:attrNameLst>
                                      </p:cBhvr>
                                      <p:to>
                                        <p:strVal val="visible"/>
                                      </p:to>
                                    </p:set>
                                    <p:animEffect transition="in" filter="fade">
                                      <p:cBhvr>
                                        <p:cTn id="70" dur="500"/>
                                        <p:tgtEl>
                                          <p:spTgt spid="81"/>
                                        </p:tgtEl>
                                      </p:cBhvr>
                                    </p:animEffect>
                                  </p:childTnLst>
                                </p:cTn>
                              </p:par>
                              <p:par>
                                <p:cTn id="71" presetID="10" presetClass="entr" presetSubtype="0" fill="hold" nodeType="withEffect">
                                  <p:stCondLst>
                                    <p:cond delay="0"/>
                                  </p:stCondLst>
                                  <p:childTnLst>
                                    <p:set>
                                      <p:cBhvr>
                                        <p:cTn id="72" dur="1" fill="hold">
                                          <p:stCondLst>
                                            <p:cond delay="0"/>
                                          </p:stCondLst>
                                        </p:cTn>
                                        <p:tgtEl>
                                          <p:spTgt spid="88"/>
                                        </p:tgtEl>
                                        <p:attrNameLst>
                                          <p:attrName>style.visibility</p:attrName>
                                        </p:attrNameLst>
                                      </p:cBhvr>
                                      <p:to>
                                        <p:strVal val="visible"/>
                                      </p:to>
                                    </p:set>
                                    <p:animEffect transition="in" filter="fade">
                                      <p:cBhvr>
                                        <p:cTn id="73" dur="500"/>
                                        <p:tgtEl>
                                          <p:spTgt spid="88"/>
                                        </p:tgtEl>
                                      </p:cBhvr>
                                    </p:animEffect>
                                  </p:childTnLst>
                                </p:cTn>
                              </p:par>
                            </p:childTnLst>
                          </p:cTn>
                        </p:par>
                        <p:par>
                          <p:cTn id="74" fill="hold">
                            <p:stCondLst>
                              <p:cond delay="3500"/>
                            </p:stCondLst>
                            <p:childTnLst>
                              <p:par>
                                <p:cTn id="75" presetID="42" presetClass="entr" presetSubtype="0" fill="hold" grpId="0" nodeType="afterEffect" nodePh="1">
                                  <p:stCondLst>
                                    <p:cond delay="0"/>
                                  </p:stCondLst>
                                  <p:endCondLst>
                                    <p:cond evt="begin" delay="0">
                                      <p:tn val="75"/>
                                    </p:cond>
                                  </p:endCondLst>
                                  <p:childTnLst>
                                    <p:set>
                                      <p:cBhvr>
                                        <p:cTn id="76" dur="1" fill="hold">
                                          <p:stCondLst>
                                            <p:cond delay="0"/>
                                          </p:stCondLst>
                                        </p:cTn>
                                        <p:tgtEl>
                                          <p:spTgt spid="47">
                                            <p:txEl>
                                              <p:pRg st="0" end="0"/>
                                            </p:txEl>
                                          </p:spTgt>
                                        </p:tgtEl>
                                        <p:attrNameLst>
                                          <p:attrName>style.visibility</p:attrName>
                                        </p:attrNameLst>
                                      </p:cBhvr>
                                      <p:to>
                                        <p:strVal val="visible"/>
                                      </p:to>
                                    </p:set>
                                    <p:animEffect transition="in" filter="fade">
                                      <p:cBhvr>
                                        <p:cTn id="77" dur="500"/>
                                        <p:tgtEl>
                                          <p:spTgt spid="47">
                                            <p:txEl>
                                              <p:pRg st="0" end="0"/>
                                            </p:txEl>
                                          </p:spTgt>
                                        </p:tgtEl>
                                      </p:cBhvr>
                                    </p:animEffect>
                                    <p:anim calcmode="lin" valueType="num">
                                      <p:cBhvr>
                                        <p:cTn id="78"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79" dur="500" fill="hold"/>
                                        <p:tgtEl>
                                          <p:spTgt spid="47">
                                            <p:txEl>
                                              <p:pRg st="0" end="0"/>
                                            </p:txEl>
                                          </p:spTgt>
                                        </p:tgtEl>
                                        <p:attrNameLst>
                                          <p:attrName>ppt_y</p:attrName>
                                        </p:attrNameLst>
                                      </p:cBhvr>
                                      <p:tavLst>
                                        <p:tav tm="0">
                                          <p:val>
                                            <p:strVal val="#ppt_y+.1"/>
                                          </p:val>
                                        </p:tav>
                                        <p:tav tm="100000">
                                          <p:val>
                                            <p:strVal val="#ppt_y"/>
                                          </p:val>
                                        </p:tav>
                                      </p:tavLst>
                                    </p:anim>
                                  </p:childTnLst>
                                </p:cTn>
                              </p:par>
                            </p:childTnLst>
                          </p:cTn>
                        </p:par>
                        <p:par>
                          <p:cTn id="80" fill="hold">
                            <p:stCondLst>
                              <p:cond delay="4000"/>
                            </p:stCondLst>
                            <p:childTnLst>
                              <p:par>
                                <p:cTn id="81" presetID="10" presetClass="entr" presetSubtype="0" fill="hold" grpId="0" nodeType="afterEffect">
                                  <p:stCondLst>
                                    <p:cond delay="0"/>
                                  </p:stCondLst>
                                  <p:childTnLst>
                                    <p:set>
                                      <p:cBhvr>
                                        <p:cTn id="82" dur="1" fill="hold">
                                          <p:stCondLst>
                                            <p:cond delay="0"/>
                                          </p:stCondLst>
                                        </p:cTn>
                                        <p:tgtEl>
                                          <p:spTgt spid="66"/>
                                        </p:tgtEl>
                                        <p:attrNameLst>
                                          <p:attrName>style.visibility</p:attrName>
                                        </p:attrNameLst>
                                      </p:cBhvr>
                                      <p:to>
                                        <p:strVal val="visible"/>
                                      </p:to>
                                    </p:set>
                                    <p:animEffect transition="in" filter="fade">
                                      <p:cBhvr>
                                        <p:cTn id="83" dur="500"/>
                                        <p:tgtEl>
                                          <p:spTgt spid="66"/>
                                        </p:tgtEl>
                                      </p:cBhvr>
                                    </p:animEffect>
                                  </p:childTnLst>
                                </p:cTn>
                              </p:par>
                              <p:par>
                                <p:cTn id="84" presetID="10" presetClass="entr" presetSubtype="0" fill="hold" nodeType="withEffect">
                                  <p:stCondLst>
                                    <p:cond delay="0"/>
                                  </p:stCondLst>
                                  <p:childTnLst>
                                    <p:set>
                                      <p:cBhvr>
                                        <p:cTn id="85" dur="1" fill="hold">
                                          <p:stCondLst>
                                            <p:cond delay="0"/>
                                          </p:stCondLst>
                                        </p:cTn>
                                        <p:tgtEl>
                                          <p:spTgt spid="77"/>
                                        </p:tgtEl>
                                        <p:attrNameLst>
                                          <p:attrName>style.visibility</p:attrName>
                                        </p:attrNameLst>
                                      </p:cBhvr>
                                      <p:to>
                                        <p:strVal val="visible"/>
                                      </p:to>
                                    </p:set>
                                    <p:animEffect transition="in" filter="fade">
                                      <p:cBhvr>
                                        <p:cTn id="86" dur="500"/>
                                        <p:tgtEl>
                                          <p:spTgt spid="77"/>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85"/>
                                        </p:tgtEl>
                                        <p:attrNameLst>
                                          <p:attrName>style.visibility</p:attrName>
                                        </p:attrNameLst>
                                      </p:cBhvr>
                                      <p:to>
                                        <p:strVal val="visible"/>
                                      </p:to>
                                    </p:set>
                                    <p:animEffect transition="in" filter="fade">
                                      <p:cBhvr>
                                        <p:cTn id="89" dur="500"/>
                                        <p:tgtEl>
                                          <p:spTgt spid="8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98"/>
                                        </p:tgtEl>
                                        <p:attrNameLst>
                                          <p:attrName>style.visibility</p:attrName>
                                        </p:attrNameLst>
                                      </p:cBhvr>
                                      <p:to>
                                        <p:strVal val="visible"/>
                                      </p:to>
                                    </p:set>
                                    <p:animEffect transition="in" filter="fade">
                                      <p:cBhvr>
                                        <p:cTn id="92" dur="500"/>
                                        <p:tgtEl>
                                          <p:spTgt spid="98"/>
                                        </p:tgtEl>
                                      </p:cBhvr>
                                    </p:animEffect>
                                  </p:childTnLst>
                                </p:cTn>
                              </p:par>
                            </p:childTnLst>
                          </p:cTn>
                        </p:par>
                        <p:par>
                          <p:cTn id="93" fill="hold">
                            <p:stCondLst>
                              <p:cond delay="4500"/>
                            </p:stCondLst>
                            <p:childTnLst>
                              <p:par>
                                <p:cTn id="94" presetID="42" presetClass="entr" presetSubtype="0" fill="hold" grpId="0" nodeType="afterEffect" nodePh="1">
                                  <p:stCondLst>
                                    <p:cond delay="0"/>
                                  </p:stCondLst>
                                  <p:endCondLst>
                                    <p:cond evt="begin" delay="0">
                                      <p:tn val="94"/>
                                    </p:cond>
                                  </p:endCondLst>
                                  <p:childTnLst>
                                    <p:set>
                                      <p:cBhvr>
                                        <p:cTn id="95" dur="1" fill="hold">
                                          <p:stCondLst>
                                            <p:cond delay="0"/>
                                          </p:stCondLst>
                                        </p:cTn>
                                        <p:tgtEl>
                                          <p:spTgt spid="45">
                                            <p:txEl>
                                              <p:pRg st="0" end="0"/>
                                            </p:txEl>
                                          </p:spTgt>
                                        </p:tgtEl>
                                        <p:attrNameLst>
                                          <p:attrName>style.visibility</p:attrName>
                                        </p:attrNameLst>
                                      </p:cBhvr>
                                      <p:to>
                                        <p:strVal val="visible"/>
                                      </p:to>
                                    </p:set>
                                    <p:animEffect transition="in" filter="fade">
                                      <p:cBhvr>
                                        <p:cTn id="96" dur="500"/>
                                        <p:tgtEl>
                                          <p:spTgt spid="45">
                                            <p:txEl>
                                              <p:pRg st="0" end="0"/>
                                            </p:txEl>
                                          </p:spTgt>
                                        </p:tgtEl>
                                      </p:cBhvr>
                                    </p:animEffect>
                                    <p:anim calcmode="lin" valueType="num">
                                      <p:cBhvr>
                                        <p:cTn id="97"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98" dur="500" fill="hold"/>
                                        <p:tgtEl>
                                          <p:spTgt spid="45">
                                            <p:txEl>
                                              <p:pRg st="0" end="0"/>
                                            </p:txEl>
                                          </p:spTgt>
                                        </p:tgtEl>
                                        <p:attrNameLst>
                                          <p:attrName>ppt_y</p:attrName>
                                        </p:attrNameLst>
                                      </p:cBhvr>
                                      <p:tavLst>
                                        <p:tav tm="0">
                                          <p:val>
                                            <p:strVal val="#ppt_y+.1"/>
                                          </p:val>
                                        </p:tav>
                                        <p:tav tm="100000">
                                          <p:val>
                                            <p:strVal val="#ppt_y"/>
                                          </p:val>
                                        </p:tav>
                                      </p:tavLst>
                                    </p:anim>
                                  </p:childTnLst>
                                </p:cTn>
                              </p:par>
                            </p:childTnLst>
                          </p:cTn>
                        </p:par>
                        <p:par>
                          <p:cTn id="99" fill="hold">
                            <p:stCondLst>
                              <p:cond delay="5000"/>
                            </p:stCondLst>
                            <p:childTnLst>
                              <p:par>
                                <p:cTn id="100" presetID="10" presetClass="entr" presetSubtype="0" fill="hold" grpId="0" nodeType="afterEffect">
                                  <p:stCondLst>
                                    <p:cond delay="0"/>
                                  </p:stCondLst>
                                  <p:childTnLst>
                                    <p:set>
                                      <p:cBhvr>
                                        <p:cTn id="101" dur="1" fill="hold">
                                          <p:stCondLst>
                                            <p:cond delay="0"/>
                                          </p:stCondLst>
                                        </p:cTn>
                                        <p:tgtEl>
                                          <p:spTgt spid="67"/>
                                        </p:tgtEl>
                                        <p:attrNameLst>
                                          <p:attrName>style.visibility</p:attrName>
                                        </p:attrNameLst>
                                      </p:cBhvr>
                                      <p:to>
                                        <p:strVal val="visible"/>
                                      </p:to>
                                    </p:set>
                                    <p:animEffect transition="in" filter="fade">
                                      <p:cBhvr>
                                        <p:cTn id="102" dur="500"/>
                                        <p:tgtEl>
                                          <p:spTgt spid="67"/>
                                        </p:tgtEl>
                                      </p:cBhvr>
                                    </p:animEffect>
                                  </p:childTnLst>
                                </p:cTn>
                              </p:par>
                              <p:par>
                                <p:cTn id="103" presetID="10" presetClass="entr" presetSubtype="0" fill="hold" nodeType="withEffect">
                                  <p:stCondLst>
                                    <p:cond delay="0"/>
                                  </p:stCondLst>
                                  <p:childTnLst>
                                    <p:set>
                                      <p:cBhvr>
                                        <p:cTn id="104" dur="1" fill="hold">
                                          <p:stCondLst>
                                            <p:cond delay="0"/>
                                          </p:stCondLst>
                                        </p:cTn>
                                        <p:tgtEl>
                                          <p:spTgt spid="80"/>
                                        </p:tgtEl>
                                        <p:attrNameLst>
                                          <p:attrName>style.visibility</p:attrName>
                                        </p:attrNameLst>
                                      </p:cBhvr>
                                      <p:to>
                                        <p:strVal val="visible"/>
                                      </p:to>
                                    </p:set>
                                    <p:animEffect transition="in" filter="fade">
                                      <p:cBhvr>
                                        <p:cTn id="105" dur="500"/>
                                        <p:tgtEl>
                                          <p:spTgt spid="8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2"/>
                                        </p:tgtEl>
                                        <p:attrNameLst>
                                          <p:attrName>style.visibility</p:attrName>
                                        </p:attrNameLst>
                                      </p:cBhvr>
                                      <p:to>
                                        <p:strVal val="visible"/>
                                      </p:to>
                                    </p:set>
                                    <p:animEffect transition="in" filter="fade">
                                      <p:cBhvr>
                                        <p:cTn id="108" dur="500"/>
                                        <p:tgtEl>
                                          <p:spTgt spid="82"/>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97"/>
                                        </p:tgtEl>
                                        <p:attrNameLst>
                                          <p:attrName>style.visibility</p:attrName>
                                        </p:attrNameLst>
                                      </p:cBhvr>
                                      <p:to>
                                        <p:strVal val="visible"/>
                                      </p:to>
                                    </p:set>
                                    <p:animEffect transition="in" filter="fade">
                                      <p:cBhvr>
                                        <p:cTn id="111" dur="500"/>
                                        <p:tgtEl>
                                          <p:spTgt spid="97"/>
                                        </p:tgtEl>
                                      </p:cBhvr>
                                    </p:animEffect>
                                  </p:childTnLst>
                                </p:cTn>
                              </p:par>
                            </p:childTnLst>
                          </p:cTn>
                        </p:par>
                        <p:par>
                          <p:cTn id="112" fill="hold">
                            <p:stCondLst>
                              <p:cond delay="5500"/>
                            </p:stCondLst>
                            <p:childTnLst>
                              <p:par>
                                <p:cTn id="113" presetID="42" presetClass="entr" presetSubtype="0" fill="hold" grpId="0" nodeType="afterEffect" nodePh="1">
                                  <p:stCondLst>
                                    <p:cond delay="0"/>
                                  </p:stCondLst>
                                  <p:endCondLst>
                                    <p:cond evt="begin" delay="0">
                                      <p:tn val="113"/>
                                    </p:cond>
                                  </p:endCondLst>
                                  <p:childTnLst>
                                    <p:set>
                                      <p:cBhvr>
                                        <p:cTn id="114" dur="1" fill="hold">
                                          <p:stCondLst>
                                            <p:cond delay="0"/>
                                          </p:stCondLst>
                                        </p:cTn>
                                        <p:tgtEl>
                                          <p:spTgt spid="50">
                                            <p:txEl>
                                              <p:pRg st="0" end="0"/>
                                            </p:txEl>
                                          </p:spTgt>
                                        </p:tgtEl>
                                        <p:attrNameLst>
                                          <p:attrName>style.visibility</p:attrName>
                                        </p:attrNameLst>
                                      </p:cBhvr>
                                      <p:to>
                                        <p:strVal val="visible"/>
                                      </p:to>
                                    </p:set>
                                    <p:animEffect transition="in" filter="fade">
                                      <p:cBhvr>
                                        <p:cTn id="115" dur="500"/>
                                        <p:tgtEl>
                                          <p:spTgt spid="50">
                                            <p:txEl>
                                              <p:pRg st="0" end="0"/>
                                            </p:txEl>
                                          </p:spTgt>
                                        </p:tgtEl>
                                      </p:cBhvr>
                                    </p:animEffect>
                                    <p:anim calcmode="lin" valueType="num">
                                      <p:cBhvr>
                                        <p:cTn id="116" dur="500" fill="hold"/>
                                        <p:tgtEl>
                                          <p:spTgt spid="50">
                                            <p:txEl>
                                              <p:pRg st="0" end="0"/>
                                            </p:txEl>
                                          </p:spTgt>
                                        </p:tgtEl>
                                        <p:attrNameLst>
                                          <p:attrName>ppt_x</p:attrName>
                                        </p:attrNameLst>
                                      </p:cBhvr>
                                      <p:tavLst>
                                        <p:tav tm="0">
                                          <p:val>
                                            <p:strVal val="#ppt_x"/>
                                          </p:val>
                                        </p:tav>
                                        <p:tav tm="100000">
                                          <p:val>
                                            <p:strVal val="#ppt_x"/>
                                          </p:val>
                                        </p:tav>
                                      </p:tavLst>
                                    </p:anim>
                                    <p:anim calcmode="lin" valueType="num">
                                      <p:cBhvr>
                                        <p:cTn id="117" dur="500" fill="hold"/>
                                        <p:tgtEl>
                                          <p:spTgt spid="5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3" grpId="0" animBg="1"/>
      <p:bldP spid="64" grpId="0" animBg="1"/>
      <p:bldP spid="65" grpId="0" animBg="1"/>
      <p:bldP spid="66" grpId="0" animBg="1"/>
      <p:bldP spid="67" grpId="0" animBg="1"/>
      <p:bldP spid="69"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69"/>
                        </p:tgtEl>
                        <p:attrNameLst>
                          <p:attrName>style.visibility</p:attrName>
                        </p:attrNameLst>
                      </p:cBhvr>
                      <p:to>
                        <p:strVal val="visible"/>
                      </p:to>
                    </p:set>
                    <p:animEffect transition="in" filter="fade">
                      <p:cBhvr>
                        <p:cTn dur="500"/>
                        <p:tgtEl>
                          <p:spTgt spid="69"/>
                        </p:tgtEl>
                      </p:cBhvr>
                    </p:animEffect>
                    <p:anim calcmode="lin" valueType="num">
                      <p:cBhvr>
                        <p:cTn dur="500" fill="hold"/>
                        <p:tgtEl>
                          <p:spTgt spid="69"/>
                        </p:tgtEl>
                        <p:attrNameLst>
                          <p:attrName>ppt_x</p:attrName>
                        </p:attrNameLst>
                      </p:cBhvr>
                      <p:tavLst>
                        <p:tav tm="0">
                          <p:val>
                            <p:strVal val="#ppt_x"/>
                          </p:val>
                        </p:tav>
                        <p:tav tm="100000">
                          <p:val>
                            <p:strVal val="#ppt_x"/>
                          </p:val>
                        </p:tav>
                      </p:tavLst>
                    </p:anim>
                    <p:anim calcmode="lin" valueType="num">
                      <p:cBhvr>
                        <p:cTn dur="500" fill="hold"/>
                        <p:tgtEl>
                          <p:spTgt spid="69"/>
                        </p:tgtEl>
                        <p:attrNameLst>
                          <p:attrName>ppt_y</p:attrName>
                        </p:attrNameLst>
                      </p:cBhvr>
                      <p:tavLst>
                        <p:tav tm="0">
                          <p:val>
                            <p:strVal val="#ppt_y+.1"/>
                          </p:val>
                        </p:tav>
                        <p:tav tm="100000">
                          <p:val>
                            <p:strVal val="#ppt_y"/>
                          </p:val>
                        </p:tav>
                      </p:tavLst>
                    </p:anim>
                  </p:childTnLst>
                </p:cTn>
              </p:par>
            </p:tnLst>
          </p:tmpl>
        </p:tmplLst>
      </p:bldP>
      <p:bldP spid="9" grpId="0" animBg="1"/>
      <p:bldP spid="81" grpId="0" animBg="1"/>
      <p:bldP spid="82" grpId="0" animBg="1"/>
      <p:bldP spid="83" grpId="0" animBg="1"/>
      <p:bldP spid="84" grpId="0" animBg="1"/>
      <p:bldP spid="85" grpId="0" animBg="1"/>
      <p:bldP spid="96" grpId="0" animBg="1"/>
      <p:bldP spid="97" grpId="0" animBg="1"/>
      <p:bldP spid="98" grpId="0" animBg="1"/>
      <p:bldP spid="99" grpId="0" animBg="1"/>
      <p:bldP spid="44"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anim calcmode="lin" valueType="num">
                      <p:cBhvr>
                        <p:cTn dur="500" fill="hold"/>
                        <p:tgtEl>
                          <p:spTgt spid="44"/>
                        </p:tgtEl>
                        <p:attrNameLst>
                          <p:attrName>ppt_x</p:attrName>
                        </p:attrNameLst>
                      </p:cBhvr>
                      <p:tavLst>
                        <p:tav tm="0">
                          <p:val>
                            <p:strVal val="#ppt_x"/>
                          </p:val>
                        </p:tav>
                        <p:tav tm="100000">
                          <p:val>
                            <p:strVal val="#ppt_x"/>
                          </p:val>
                        </p:tav>
                      </p:tavLst>
                    </p:anim>
                    <p:anim calcmode="lin" valueType="num">
                      <p:cBhvr>
                        <p:cTn dur="500" fill="hold"/>
                        <p:tgtEl>
                          <p:spTgt spid="44"/>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anim calcmode="lin" valueType="num">
                      <p:cBhvr>
                        <p:cTn dur="500" fill="hold"/>
                        <p:tgtEl>
                          <p:spTgt spid="46"/>
                        </p:tgtEl>
                        <p:attrNameLst>
                          <p:attrName>ppt_x</p:attrName>
                        </p:attrNameLst>
                      </p:cBhvr>
                      <p:tavLst>
                        <p:tav tm="0">
                          <p:val>
                            <p:strVal val="#ppt_x"/>
                          </p:val>
                        </p:tav>
                        <p:tav tm="100000">
                          <p:val>
                            <p:strVal val="#ppt_x"/>
                          </p:val>
                        </p:tav>
                      </p:tavLst>
                    </p:anim>
                    <p:anim calcmode="lin" valueType="num">
                      <p:cBhvr>
                        <p:cTn dur="500" fill="hold"/>
                        <p:tgtEl>
                          <p:spTgt spid="46"/>
                        </p:tgtEl>
                        <p:attrNameLst>
                          <p:attrName>ppt_y</p:attrName>
                        </p:attrNameLst>
                      </p:cBhvr>
                      <p:tavLst>
                        <p:tav tm="0">
                          <p:val>
                            <p:strVal val="#ppt_y+.1"/>
                          </p:val>
                        </p:tav>
                        <p:tav tm="100000">
                          <p:val>
                            <p:strVal val="#ppt_y"/>
                          </p:val>
                        </p:tav>
                      </p:tavLst>
                    </p:anim>
                  </p:childTnLst>
                </p:cTn>
              </p:par>
            </p:tnLst>
          </p:tmpl>
        </p:tmplLst>
      </p:bldP>
      <p:bldP spid="47"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anim calcmode="lin" valueType="num">
                      <p:cBhvr>
                        <p:cTn dur="500" fill="hold"/>
                        <p:tgtEl>
                          <p:spTgt spid="47"/>
                        </p:tgtEl>
                        <p:attrNameLst>
                          <p:attrName>ppt_x</p:attrName>
                        </p:attrNameLst>
                      </p:cBhvr>
                      <p:tavLst>
                        <p:tav tm="0">
                          <p:val>
                            <p:strVal val="#ppt_x"/>
                          </p:val>
                        </p:tav>
                        <p:tav tm="100000">
                          <p:val>
                            <p:strVal val="#ppt_x"/>
                          </p:val>
                        </p:tav>
                      </p:tavLst>
                    </p:anim>
                    <p:anim calcmode="lin" valueType="num">
                      <p:cBhvr>
                        <p:cTn dur="500" fill="hold"/>
                        <p:tgtEl>
                          <p:spTgt spid="47"/>
                        </p:tgtEl>
                        <p:attrNameLst>
                          <p:attrName>ppt_y</p:attrName>
                        </p:attrNameLst>
                      </p:cBhvr>
                      <p:tavLst>
                        <p:tav tm="0">
                          <p:val>
                            <p:strVal val="#ppt_y+.1"/>
                          </p:val>
                        </p:tav>
                        <p:tav tm="100000">
                          <p:val>
                            <p:strVal val="#ppt_y"/>
                          </p:val>
                        </p:tav>
                      </p:tavLst>
                    </p:anim>
                  </p:childTnLst>
                </p:cTn>
              </p:par>
            </p:tnLst>
          </p:tmpl>
        </p:tmplLst>
      </p:bldP>
      <p:bldP spid="50" grpId="0" build="p">
        <p:tmplLst>
          <p:tmpl lvl="1">
            <p:tnLst>
              <p:par>
                <p:cTn presetID="42" presetClass="entr" presetSubtype="0" fill="hold" nodeType="afterEffect" nodePh="1">
                  <p:stCondLst>
                    <p:cond delay="0"/>
                  </p:stCondLst>
                  <p:endCondLst>
                    <p:cond delay="0"/>
                  </p:endCondLst>
                  <p:childTnLst>
                    <p:set>
                      <p:cBhvr>
                        <p:cTn dur="1" fill="hold">
                          <p:stCondLst>
                            <p:cond delay="0"/>
                          </p:stCondLst>
                        </p:cTn>
                        <p:tgtEl>
                          <p:spTgt spid="50"/>
                        </p:tgtEl>
                        <p:attrNameLst>
                          <p:attrName>style.visibility</p:attrName>
                        </p:attrNameLst>
                      </p:cBhvr>
                      <p:to>
                        <p:strVal val="visible"/>
                      </p:to>
                    </p:set>
                    <p:animEffect transition="in" filter="fade">
                      <p:cBhvr>
                        <p:cTn dur="500"/>
                        <p:tgtEl>
                          <p:spTgt spid="50"/>
                        </p:tgtEl>
                      </p:cBhvr>
                    </p:animEffect>
                    <p:anim calcmode="lin" valueType="num">
                      <p:cBhvr>
                        <p:cTn dur="500" fill="hold"/>
                        <p:tgtEl>
                          <p:spTgt spid="50"/>
                        </p:tgtEl>
                        <p:attrNameLst>
                          <p:attrName>ppt_x</p:attrName>
                        </p:attrNameLst>
                      </p:cBhvr>
                      <p:tavLst>
                        <p:tav tm="0">
                          <p:val>
                            <p:strVal val="#ppt_x"/>
                          </p:val>
                        </p:tav>
                        <p:tav tm="100000">
                          <p:val>
                            <p:strVal val="#ppt_x"/>
                          </p:val>
                        </p:tav>
                      </p:tavLst>
                    </p:anim>
                    <p:anim calcmode="lin" valueType="num">
                      <p:cBhvr>
                        <p:cTn dur="500" fill="hold"/>
                        <p:tgtEl>
                          <p:spTgt spid="50"/>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30721729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cxnSp>
        <p:nvCxnSpPr>
          <p:cNvPr id="7" name="Straight Connector 6"/>
          <p:cNvCxnSpPr/>
          <p:nvPr userDrawn="1"/>
        </p:nvCxnSpPr>
        <p:spPr>
          <a:xfrm>
            <a:off x="2085891" y="3775587"/>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254357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6" name="Text Placeholder 26">
            <a:extLst>
              <a:ext uri="{FF2B5EF4-FFF2-40B4-BE49-F238E27FC236}">
                <a16:creationId xmlns:a16="http://schemas.microsoft.com/office/drawing/2014/main" id="{9F01DF91-E2FD-284B-A96D-DAE4FF7371B7}"/>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Tree>
    <p:extLst>
      <p:ext uri="{BB962C8B-B14F-4D97-AF65-F5344CB8AC3E}">
        <p14:creationId xmlns:p14="http://schemas.microsoft.com/office/powerpoint/2010/main" val="35552974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1" name="Text Placeholder 26">
            <a:extLst>
              <a:ext uri="{FF2B5EF4-FFF2-40B4-BE49-F238E27FC236}">
                <a16:creationId xmlns:a16="http://schemas.microsoft.com/office/drawing/2014/main" id="{6D3068D9-7557-914F-B411-3AABC6C40138}"/>
              </a:ext>
            </a:extLst>
          </p:cNvPr>
          <p:cNvSpPr>
            <a:spLocks noGrp="1"/>
          </p:cNvSpPr>
          <p:nvPr>
            <p:ph type="body" sz="quarter" idx="14"/>
          </p:nvPr>
        </p:nvSpPr>
        <p:spPr>
          <a:xfrm>
            <a:off x="2880502" y="400221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sp>
        <p:nvSpPr>
          <p:cNvPr id="52" name="Text Placeholder 26">
            <a:extLst>
              <a:ext uri="{FF2B5EF4-FFF2-40B4-BE49-F238E27FC236}">
                <a16:creationId xmlns:a16="http://schemas.microsoft.com/office/drawing/2014/main" id="{1AE1EA01-B792-5145-BB23-FA23B581F851}"/>
              </a:ext>
            </a:extLst>
          </p:cNvPr>
          <p:cNvSpPr>
            <a:spLocks noGrp="1"/>
          </p:cNvSpPr>
          <p:nvPr>
            <p:ph type="body" sz="quarter" idx="20"/>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Tree>
    <p:extLst>
      <p:ext uri="{BB962C8B-B14F-4D97-AF65-F5344CB8AC3E}">
        <p14:creationId xmlns:p14="http://schemas.microsoft.com/office/powerpoint/2010/main" val="1229811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5419396" y="3775587"/>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4" name="Text Placeholder 26">
            <a:extLst>
              <a:ext uri="{FF2B5EF4-FFF2-40B4-BE49-F238E27FC236}">
                <a16:creationId xmlns:a16="http://schemas.microsoft.com/office/drawing/2014/main" id="{245F88D8-02D5-984C-B560-18DB4DE6370A}"/>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5" name="Text Placeholder 26">
            <a:extLst>
              <a:ext uri="{FF2B5EF4-FFF2-40B4-BE49-F238E27FC236}">
                <a16:creationId xmlns:a16="http://schemas.microsoft.com/office/drawing/2014/main" id="{A4D4537E-E0B6-BB42-958E-C31E286699D2}"/>
              </a:ext>
            </a:extLst>
          </p:cNvPr>
          <p:cNvSpPr>
            <a:spLocks noGrp="1"/>
          </p:cNvSpPr>
          <p:nvPr>
            <p:ph type="body" sz="quarter" idx="20"/>
          </p:nvPr>
        </p:nvSpPr>
        <p:spPr>
          <a:xfrm>
            <a:off x="4570259" y="254357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spTree>
    <p:extLst>
      <p:ext uri="{BB962C8B-B14F-4D97-AF65-F5344CB8AC3E}">
        <p14:creationId xmlns:p14="http://schemas.microsoft.com/office/powerpoint/2010/main" val="15738974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6" name="Text Placeholder 26">
            <a:extLst>
              <a:ext uri="{FF2B5EF4-FFF2-40B4-BE49-F238E27FC236}">
                <a16:creationId xmlns:a16="http://schemas.microsoft.com/office/drawing/2014/main" id="{9F01DF91-E2FD-284B-A96D-DAE4FF7371B7}"/>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1" name="Text Placeholder 26">
            <a:extLst>
              <a:ext uri="{FF2B5EF4-FFF2-40B4-BE49-F238E27FC236}">
                <a16:creationId xmlns:a16="http://schemas.microsoft.com/office/drawing/2014/main" id="{E9AC5172-8C0D-5F45-97FB-2223E5E194FB}"/>
              </a:ext>
            </a:extLst>
          </p:cNvPr>
          <p:cNvSpPr>
            <a:spLocks noGrp="1"/>
          </p:cNvSpPr>
          <p:nvPr>
            <p:ph type="body" sz="quarter" idx="20"/>
          </p:nvPr>
        </p:nvSpPr>
        <p:spPr>
          <a:xfrm>
            <a:off x="7830041" y="254357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spTree>
    <p:extLst>
      <p:ext uri="{BB962C8B-B14F-4D97-AF65-F5344CB8AC3E}">
        <p14:creationId xmlns:p14="http://schemas.microsoft.com/office/powerpoint/2010/main" val="36761407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6" name="Text Placeholder 26">
            <a:extLst>
              <a:ext uri="{FF2B5EF4-FFF2-40B4-BE49-F238E27FC236}">
                <a16:creationId xmlns:a16="http://schemas.microsoft.com/office/drawing/2014/main" id="{9F01DF91-E2FD-284B-A96D-DAE4FF7371B7}"/>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7" name="Text Placeholder 26">
            <a:extLst>
              <a:ext uri="{FF2B5EF4-FFF2-40B4-BE49-F238E27FC236}">
                <a16:creationId xmlns:a16="http://schemas.microsoft.com/office/drawing/2014/main" id="{F2FC79AD-6C62-C941-937A-08D7EE89F51B}"/>
              </a:ext>
            </a:extLst>
          </p:cNvPr>
          <p:cNvSpPr>
            <a:spLocks noGrp="1"/>
          </p:cNvSpPr>
          <p:nvPr>
            <p:ph type="body" sz="quarter" idx="18"/>
          </p:nvPr>
        </p:nvSpPr>
        <p:spPr>
          <a:xfrm>
            <a:off x="6239947"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1" name="Text Placeholder 26">
            <a:extLst>
              <a:ext uri="{FF2B5EF4-FFF2-40B4-BE49-F238E27FC236}">
                <a16:creationId xmlns:a16="http://schemas.microsoft.com/office/drawing/2014/main" id="{FAE0ABBC-CA7E-E744-9BFD-2799CCEAE585}"/>
              </a:ext>
            </a:extLst>
          </p:cNvPr>
          <p:cNvSpPr>
            <a:spLocks noGrp="1"/>
          </p:cNvSpPr>
          <p:nvPr>
            <p:ph type="body" sz="quarter" idx="21"/>
          </p:nvPr>
        </p:nvSpPr>
        <p:spPr>
          <a:xfrm>
            <a:off x="9498854" y="400221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spTree>
    <p:extLst>
      <p:ext uri="{BB962C8B-B14F-4D97-AF65-F5344CB8AC3E}">
        <p14:creationId xmlns:p14="http://schemas.microsoft.com/office/powerpoint/2010/main" val="335350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48" name="Rectangle 47"/>
          <p:cNvSpPr/>
          <p:nvPr userDrawn="1"/>
        </p:nvSpPr>
        <p:spPr>
          <a:xfrm>
            <a:off x="0" y="5344887"/>
            <a:ext cx="12192000" cy="1513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0"/>
            <a:ext cx="12192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535021" y="287304"/>
            <a:ext cx="11145350" cy="675735"/>
          </a:xfrm>
        </p:spPr>
        <p:txBody>
          <a:bodyPr>
            <a:noAutofit/>
          </a:bodyPr>
          <a:lstStyle>
            <a:lvl1pPr>
              <a:defRPr sz="4800" b="1">
                <a:solidFill>
                  <a:schemeClr val="bg1"/>
                </a:solidFill>
              </a:defRPr>
            </a:lvl1pPr>
          </a:lstStyle>
          <a:p>
            <a:r>
              <a:rPr lang="en-US"/>
              <a:t>Click to edit Master title style</a:t>
            </a:r>
            <a:endParaRPr lang="en-US" dirty="0"/>
          </a:p>
        </p:txBody>
      </p:sp>
      <p:cxnSp>
        <p:nvCxnSpPr>
          <p:cNvPr id="8" name="Straight Connector 7"/>
          <p:cNvCxnSpPr/>
          <p:nvPr userDrawn="1"/>
        </p:nvCxnSpPr>
        <p:spPr>
          <a:xfrm>
            <a:off x="0" y="1889492"/>
            <a:ext cx="12192000" cy="0"/>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535021" y="1401763"/>
            <a:ext cx="11145350" cy="317500"/>
          </a:xfrm>
        </p:spPr>
        <p:txBody>
          <a:bodyPr>
            <a:noAutofit/>
          </a:bodyPr>
          <a:lstStyle>
            <a:lvl1pPr marL="0" indent="0" algn="l">
              <a:buFontTx/>
              <a:buNone/>
              <a:defRPr sz="2400" b="1"/>
            </a:lvl1pPr>
          </a:lstStyle>
          <a:p>
            <a:pPr lvl="0"/>
            <a:r>
              <a:rPr lang="en-US"/>
              <a:t>Edit Master text styles</a:t>
            </a:r>
          </a:p>
        </p:txBody>
      </p:sp>
      <p:sp>
        <p:nvSpPr>
          <p:cNvPr id="12" name="Text Placeholder 11"/>
          <p:cNvSpPr>
            <a:spLocks noGrp="1"/>
          </p:cNvSpPr>
          <p:nvPr>
            <p:ph type="body" sz="quarter" idx="11"/>
          </p:nvPr>
        </p:nvSpPr>
        <p:spPr>
          <a:xfrm>
            <a:off x="535021" y="5682743"/>
            <a:ext cx="11145350" cy="848686"/>
          </a:xfrm>
        </p:spPr>
        <p:txBody>
          <a:bodyPr>
            <a:normAutofit/>
          </a:bodyPr>
          <a:lstStyle>
            <a:lvl1pPr marL="0" indent="0" algn="l">
              <a:buFontTx/>
              <a:buNone/>
              <a:defRPr sz="2400">
                <a:solidFill>
                  <a:schemeClr val="bg1"/>
                </a:solidFill>
              </a:defRPr>
            </a:lvl1pPr>
          </a:lstStyle>
          <a:p>
            <a:pPr lvl="0"/>
            <a:r>
              <a:rPr lang="en-US"/>
              <a:t>Edit Master text styles</a:t>
            </a:r>
          </a:p>
        </p:txBody>
      </p:sp>
      <p:sp>
        <p:nvSpPr>
          <p:cNvPr id="2" name="Chevron 1"/>
          <p:cNvSpPr/>
          <p:nvPr userDrawn="1"/>
        </p:nvSpPr>
        <p:spPr>
          <a:xfrm>
            <a:off x="-790332" y="3385457"/>
            <a:ext cx="2122714"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Chevron 48"/>
          <p:cNvSpPr/>
          <p:nvPr userDrawn="1"/>
        </p:nvSpPr>
        <p:spPr>
          <a:xfrm>
            <a:off x="119086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2"/>
          <p:cNvSpPr/>
          <p:nvPr userDrawn="1"/>
        </p:nvSpPr>
        <p:spPr>
          <a:xfrm>
            <a:off x="285729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userDrawn="1"/>
        </p:nvSpPr>
        <p:spPr>
          <a:xfrm>
            <a:off x="451996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Chevron 64"/>
          <p:cNvSpPr/>
          <p:nvPr userDrawn="1"/>
        </p:nvSpPr>
        <p:spPr>
          <a:xfrm>
            <a:off x="6186393" y="3385457"/>
            <a:ext cx="1804179" cy="468086"/>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6" name="Chevron 65"/>
          <p:cNvSpPr/>
          <p:nvPr userDrawn="1"/>
        </p:nvSpPr>
        <p:spPr>
          <a:xfrm>
            <a:off x="7849058"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hevron 66"/>
          <p:cNvSpPr/>
          <p:nvPr userDrawn="1"/>
        </p:nvSpPr>
        <p:spPr>
          <a:xfrm>
            <a:off x="9515488" y="3385457"/>
            <a:ext cx="1804179" cy="468086"/>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userDrawn="1"/>
        </p:nvSpPr>
        <p:spPr>
          <a:xfrm>
            <a:off x="11178153" y="3385457"/>
            <a:ext cx="1804179" cy="46808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Text Placeholder 26"/>
          <p:cNvSpPr>
            <a:spLocks noGrp="1"/>
          </p:cNvSpPr>
          <p:nvPr>
            <p:ph type="body" sz="quarter" idx="14"/>
          </p:nvPr>
        </p:nvSpPr>
        <p:spPr>
          <a:xfrm>
            <a:off x="1190868"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cxnSp>
        <p:nvCxnSpPr>
          <p:cNvPr id="7" name="Straight Connector 6"/>
          <p:cNvCxnSpPr/>
          <p:nvPr userDrawn="1"/>
        </p:nvCxnSpPr>
        <p:spPr>
          <a:xfrm>
            <a:off x="2085891"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5419396"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8747419" y="3775587"/>
            <a:ext cx="0" cy="520868"/>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3749556"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7087849" y="3011831"/>
            <a:ext cx="0" cy="520868"/>
          </a:xfrm>
          <a:prstGeom prst="line">
            <a:avLst/>
          </a:prstGeom>
          <a:ln w="889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0403211" y="3011831"/>
            <a:ext cx="0" cy="520868"/>
          </a:xfrm>
          <a:prstGeom prst="line">
            <a:avLst/>
          </a:prstGeom>
          <a:ln w="889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 name="Oval 8"/>
          <p:cNvSpPr/>
          <p:nvPr userDrawn="1"/>
        </p:nvSpPr>
        <p:spPr>
          <a:xfrm>
            <a:off x="3326657" y="2154986"/>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userDrawn="1"/>
        </p:nvSpPr>
        <p:spPr>
          <a:xfrm>
            <a:off x="6655118" y="2164937"/>
            <a:ext cx="865461" cy="8654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p:cNvSpPr/>
          <p:nvPr userDrawn="1"/>
        </p:nvSpPr>
        <p:spPr>
          <a:xfrm>
            <a:off x="9980312" y="2164937"/>
            <a:ext cx="865461" cy="8654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userDrawn="1"/>
        </p:nvSpPr>
        <p:spPr>
          <a:xfrm>
            <a:off x="1662992" y="4262854"/>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userDrawn="1"/>
        </p:nvSpPr>
        <p:spPr>
          <a:xfrm>
            <a:off x="4996497"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p:cNvSpPr/>
          <p:nvPr userDrawn="1"/>
        </p:nvSpPr>
        <p:spPr>
          <a:xfrm>
            <a:off x="8324520" y="4272805"/>
            <a:ext cx="865461" cy="86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p:cNvGrpSpPr/>
          <p:nvPr userDrawn="1"/>
        </p:nvGrpSpPr>
        <p:grpSpPr>
          <a:xfrm>
            <a:off x="6849034" y="2357579"/>
            <a:ext cx="497292" cy="497292"/>
            <a:chOff x="6991350" y="3275013"/>
            <a:chExt cx="560388" cy="560387"/>
          </a:xfrm>
          <a:solidFill>
            <a:schemeClr val="bg1"/>
          </a:solidFill>
        </p:grpSpPr>
        <p:sp>
          <p:nvSpPr>
            <p:cNvPr id="89"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90"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96" name="Freeform 15"/>
          <p:cNvSpPr>
            <a:spLocks noChangeArrowheads="1"/>
          </p:cNvSpPr>
          <p:nvPr userDrawn="1"/>
        </p:nvSpPr>
        <p:spPr bwMode="auto">
          <a:xfrm>
            <a:off x="3563919" y="2313357"/>
            <a:ext cx="390936" cy="557900"/>
          </a:xfrm>
          <a:custGeom>
            <a:avLst/>
            <a:gdLst>
              <a:gd name="T0" fmla="*/ 71002908 w 1269"/>
              <a:gd name="T1" fmla="*/ 259114 h 1813"/>
              <a:gd name="T2" fmla="*/ 62306020 w 1269"/>
              <a:gd name="T3" fmla="*/ 1554323 h 1813"/>
              <a:gd name="T4" fmla="*/ 53998599 w 1269"/>
              <a:gd name="T5" fmla="*/ 3496957 h 1813"/>
              <a:gd name="T6" fmla="*/ 26350428 w 1269"/>
              <a:gd name="T7" fmla="*/ 16966197 h 1813"/>
              <a:gd name="T8" fmla="*/ 5581515 w 1269"/>
              <a:gd name="T9" fmla="*/ 47272438 h 1813"/>
              <a:gd name="T10" fmla="*/ 2206738 w 1269"/>
              <a:gd name="T11" fmla="*/ 61778133 h 1813"/>
              <a:gd name="T12" fmla="*/ 1038338 w 1269"/>
              <a:gd name="T13" fmla="*/ 70326011 h 1813"/>
              <a:gd name="T14" fmla="*/ 1946973 w 1269"/>
              <a:gd name="T15" fmla="*/ 88716974 h 1813"/>
              <a:gd name="T16" fmla="*/ 6619852 w 1269"/>
              <a:gd name="T17" fmla="*/ 111770547 h 1813"/>
              <a:gd name="T18" fmla="*/ 8826590 w 1269"/>
              <a:gd name="T19" fmla="*/ 119800196 h 1813"/>
              <a:gd name="T20" fmla="*/ 778933 w 1269"/>
              <a:gd name="T21" fmla="*/ 139356812 h 1813"/>
              <a:gd name="T22" fmla="*/ 31153010 w 1269"/>
              <a:gd name="T23" fmla="*/ 195565798 h 1813"/>
              <a:gd name="T24" fmla="*/ 63084953 w 1269"/>
              <a:gd name="T25" fmla="*/ 225095057 h 1813"/>
              <a:gd name="T26" fmla="*/ 101377345 w 1269"/>
              <a:gd name="T27" fmla="*/ 225095057 h 1813"/>
              <a:gd name="T28" fmla="*/ 132919461 w 1269"/>
              <a:gd name="T29" fmla="*/ 195565798 h 1813"/>
              <a:gd name="T30" fmla="*/ 163813067 w 1269"/>
              <a:gd name="T31" fmla="*/ 139356812 h 1813"/>
              <a:gd name="T32" fmla="*/ 155505645 w 1269"/>
              <a:gd name="T33" fmla="*/ 119800196 h 1813"/>
              <a:gd name="T34" fmla="*/ 158490956 w 1269"/>
              <a:gd name="T35" fmla="*/ 110216224 h 1813"/>
              <a:gd name="T36" fmla="*/ 160827396 w 1269"/>
              <a:gd name="T37" fmla="*/ 98560060 h 1813"/>
              <a:gd name="T38" fmla="*/ 163034133 w 1269"/>
              <a:gd name="T39" fmla="*/ 83536497 h 1813"/>
              <a:gd name="T40" fmla="*/ 163813067 w 1269"/>
              <a:gd name="T41" fmla="*/ 71621220 h 1813"/>
              <a:gd name="T42" fmla="*/ 163553302 w 1269"/>
              <a:gd name="T43" fmla="*/ 66569940 h 1813"/>
              <a:gd name="T44" fmla="*/ 162774729 w 1269"/>
              <a:gd name="T45" fmla="*/ 60742038 h 1813"/>
              <a:gd name="T46" fmla="*/ 162255560 w 1269"/>
              <a:gd name="T47" fmla="*/ 56727213 h 1813"/>
              <a:gd name="T48" fmla="*/ 161087160 w 1269"/>
              <a:gd name="T49" fmla="*/ 52582472 h 1813"/>
              <a:gd name="T50" fmla="*/ 159789058 w 1269"/>
              <a:gd name="T51" fmla="*/ 48567647 h 1813"/>
              <a:gd name="T52" fmla="*/ 156933450 w 1269"/>
              <a:gd name="T53" fmla="*/ 41962404 h 1813"/>
              <a:gd name="T54" fmla="*/ 154726712 w 1269"/>
              <a:gd name="T55" fmla="*/ 38206693 h 1813"/>
              <a:gd name="T56" fmla="*/ 152390272 w 1269"/>
              <a:gd name="T57" fmla="*/ 34709736 h 1813"/>
              <a:gd name="T58" fmla="*/ 149404962 w 1269"/>
              <a:gd name="T59" fmla="*/ 31601450 h 1813"/>
              <a:gd name="T60" fmla="*/ 144342255 w 1269"/>
              <a:gd name="T61" fmla="*/ 27586625 h 1813"/>
              <a:gd name="T62" fmla="*/ 119419991 w 1269"/>
              <a:gd name="T63" fmla="*/ 13728354 h 1813"/>
              <a:gd name="T64" fmla="*/ 115136579 w 1269"/>
              <a:gd name="T65" fmla="*/ 10360954 h 1813"/>
              <a:gd name="T66" fmla="*/ 110074233 w 1269"/>
              <a:gd name="T67" fmla="*/ 7382225 h 1813"/>
              <a:gd name="T68" fmla="*/ 89694786 w 1269"/>
              <a:gd name="T69" fmla="*/ 1036095 h 1813"/>
              <a:gd name="T70" fmla="*/ 80349027 w 1269"/>
              <a:gd name="T71" fmla="*/ 0 h 1813"/>
              <a:gd name="T72" fmla="*/ 132660057 w 1269"/>
              <a:gd name="T73" fmla="*/ 101668347 h 1813"/>
              <a:gd name="T74" fmla="*/ 151092170 w 1269"/>
              <a:gd name="T75" fmla="*/ 129643282 h 1813"/>
              <a:gd name="T76" fmla="*/ 139669376 w 1269"/>
              <a:gd name="T77" fmla="*/ 157747775 h 1813"/>
              <a:gd name="T78" fmla="*/ 124222573 w 1269"/>
              <a:gd name="T79" fmla="*/ 189478782 h 1813"/>
              <a:gd name="T80" fmla="*/ 94367665 w 1269"/>
              <a:gd name="T81" fmla="*/ 217065047 h 1813"/>
              <a:gd name="T82" fmla="*/ 68926233 w 1269"/>
              <a:gd name="T83" fmla="*/ 217065047 h 1813"/>
              <a:gd name="T84" fmla="*/ 39070965 w 1269"/>
              <a:gd name="T85" fmla="*/ 189478782 h 1813"/>
              <a:gd name="T86" fmla="*/ 23494460 w 1269"/>
              <a:gd name="T87" fmla="*/ 157747775 h 1813"/>
              <a:gd name="T88" fmla="*/ 11941963 w 1269"/>
              <a:gd name="T89" fmla="*/ 129254972 h 1813"/>
              <a:gd name="T90" fmla="*/ 15187038 w 1269"/>
              <a:gd name="T91" fmla="*/ 127441535 h 1813"/>
              <a:gd name="T92" fmla="*/ 76584423 w 1269"/>
              <a:gd name="T93" fmla="*/ 81723060 h 1813"/>
              <a:gd name="T94" fmla="*/ 53479430 w 1269"/>
              <a:gd name="T95" fmla="*/ 127182421 h 1813"/>
              <a:gd name="T96" fmla="*/ 53479430 w 1269"/>
              <a:gd name="T97" fmla="*/ 142594655 h 1813"/>
              <a:gd name="T98" fmla="*/ 53479430 w 1269"/>
              <a:gd name="T99" fmla="*/ 127182421 h 1813"/>
              <a:gd name="T100" fmla="*/ 102155918 w 1269"/>
              <a:gd name="T101" fmla="*/ 134823760 h 1813"/>
              <a:gd name="T102" fmla="*/ 117602721 w 1269"/>
              <a:gd name="T103" fmla="*/ 134823760 h 181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269" h="1813">
                <a:moveTo>
                  <a:pt x="619" y="0"/>
                </a:moveTo>
                <a:cubicBezTo>
                  <a:pt x="594" y="0"/>
                  <a:pt x="570" y="0"/>
                  <a:pt x="547" y="2"/>
                </a:cubicBezTo>
                <a:cubicBezTo>
                  <a:pt x="545" y="2"/>
                  <a:pt x="541" y="2"/>
                  <a:pt x="539" y="4"/>
                </a:cubicBezTo>
                <a:cubicBezTo>
                  <a:pt x="518" y="6"/>
                  <a:pt x="498" y="8"/>
                  <a:pt x="480" y="12"/>
                </a:cubicBezTo>
                <a:cubicBezTo>
                  <a:pt x="459" y="16"/>
                  <a:pt x="439" y="20"/>
                  <a:pt x="418" y="25"/>
                </a:cubicBezTo>
                <a:lnTo>
                  <a:pt x="416" y="27"/>
                </a:lnTo>
                <a:cubicBezTo>
                  <a:pt x="375" y="37"/>
                  <a:pt x="336" y="51"/>
                  <a:pt x="301" y="68"/>
                </a:cubicBezTo>
                <a:cubicBezTo>
                  <a:pt x="264" y="84"/>
                  <a:pt x="234" y="106"/>
                  <a:pt x="203" y="131"/>
                </a:cubicBezTo>
                <a:cubicBezTo>
                  <a:pt x="189" y="143"/>
                  <a:pt x="174" y="156"/>
                  <a:pt x="162" y="170"/>
                </a:cubicBezTo>
                <a:cubicBezTo>
                  <a:pt x="109" y="223"/>
                  <a:pt x="70" y="289"/>
                  <a:pt x="43" y="365"/>
                </a:cubicBezTo>
                <a:cubicBezTo>
                  <a:pt x="37" y="383"/>
                  <a:pt x="31" y="401"/>
                  <a:pt x="27" y="422"/>
                </a:cubicBezTo>
                <a:cubicBezTo>
                  <a:pt x="23" y="440"/>
                  <a:pt x="19" y="459"/>
                  <a:pt x="17" y="477"/>
                </a:cubicBezTo>
                <a:cubicBezTo>
                  <a:pt x="15" y="489"/>
                  <a:pt x="13" y="502"/>
                  <a:pt x="13" y="514"/>
                </a:cubicBezTo>
                <a:cubicBezTo>
                  <a:pt x="11" y="524"/>
                  <a:pt x="11" y="532"/>
                  <a:pt x="8" y="543"/>
                </a:cubicBezTo>
                <a:cubicBezTo>
                  <a:pt x="6" y="565"/>
                  <a:pt x="6" y="590"/>
                  <a:pt x="6" y="614"/>
                </a:cubicBezTo>
                <a:cubicBezTo>
                  <a:pt x="6" y="635"/>
                  <a:pt x="11" y="659"/>
                  <a:pt x="15" y="685"/>
                </a:cubicBezTo>
                <a:cubicBezTo>
                  <a:pt x="19" y="714"/>
                  <a:pt x="25" y="747"/>
                  <a:pt x="31" y="779"/>
                </a:cubicBezTo>
                <a:cubicBezTo>
                  <a:pt x="37" y="808"/>
                  <a:pt x="43" y="837"/>
                  <a:pt x="51" y="863"/>
                </a:cubicBezTo>
                <a:cubicBezTo>
                  <a:pt x="51" y="865"/>
                  <a:pt x="54" y="869"/>
                  <a:pt x="54" y="874"/>
                </a:cubicBezTo>
                <a:cubicBezTo>
                  <a:pt x="58" y="892"/>
                  <a:pt x="64" y="908"/>
                  <a:pt x="68" y="925"/>
                </a:cubicBezTo>
                <a:cubicBezTo>
                  <a:pt x="56" y="935"/>
                  <a:pt x="45" y="941"/>
                  <a:pt x="33" y="957"/>
                </a:cubicBezTo>
                <a:cubicBezTo>
                  <a:pt x="15" y="986"/>
                  <a:pt x="0" y="1027"/>
                  <a:pt x="6" y="1076"/>
                </a:cubicBezTo>
                <a:cubicBezTo>
                  <a:pt x="23" y="1218"/>
                  <a:pt x="111" y="1267"/>
                  <a:pt x="140" y="1281"/>
                </a:cubicBezTo>
                <a:cubicBezTo>
                  <a:pt x="150" y="1347"/>
                  <a:pt x="185" y="1429"/>
                  <a:pt x="240" y="1510"/>
                </a:cubicBezTo>
                <a:cubicBezTo>
                  <a:pt x="299" y="1599"/>
                  <a:pt x="381" y="1685"/>
                  <a:pt x="482" y="1734"/>
                </a:cubicBezTo>
                <a:cubicBezTo>
                  <a:pt x="484" y="1734"/>
                  <a:pt x="486" y="1736"/>
                  <a:pt x="486" y="1738"/>
                </a:cubicBezTo>
                <a:cubicBezTo>
                  <a:pt x="523" y="1781"/>
                  <a:pt x="572" y="1812"/>
                  <a:pt x="633" y="1812"/>
                </a:cubicBezTo>
                <a:cubicBezTo>
                  <a:pt x="693" y="1812"/>
                  <a:pt x="744" y="1781"/>
                  <a:pt x="781" y="1738"/>
                </a:cubicBezTo>
                <a:cubicBezTo>
                  <a:pt x="783" y="1738"/>
                  <a:pt x="785" y="1736"/>
                  <a:pt x="785" y="1734"/>
                </a:cubicBezTo>
                <a:cubicBezTo>
                  <a:pt x="885" y="1685"/>
                  <a:pt x="965" y="1601"/>
                  <a:pt x="1024" y="1510"/>
                </a:cubicBezTo>
                <a:cubicBezTo>
                  <a:pt x="1080" y="1429"/>
                  <a:pt x="1112" y="1347"/>
                  <a:pt x="1125" y="1281"/>
                </a:cubicBezTo>
                <a:cubicBezTo>
                  <a:pt x="1153" y="1267"/>
                  <a:pt x="1244" y="1218"/>
                  <a:pt x="1262" y="1076"/>
                </a:cubicBezTo>
                <a:cubicBezTo>
                  <a:pt x="1268" y="1027"/>
                  <a:pt x="1254" y="986"/>
                  <a:pt x="1233" y="957"/>
                </a:cubicBezTo>
                <a:cubicBezTo>
                  <a:pt x="1221" y="941"/>
                  <a:pt x="1211" y="935"/>
                  <a:pt x="1198" y="925"/>
                </a:cubicBezTo>
                <a:cubicBezTo>
                  <a:pt x="1205" y="904"/>
                  <a:pt x="1213" y="882"/>
                  <a:pt x="1219" y="855"/>
                </a:cubicBezTo>
                <a:cubicBezTo>
                  <a:pt x="1219" y="853"/>
                  <a:pt x="1219" y="851"/>
                  <a:pt x="1221" y="851"/>
                </a:cubicBezTo>
                <a:cubicBezTo>
                  <a:pt x="1221" y="849"/>
                  <a:pt x="1223" y="845"/>
                  <a:pt x="1223" y="843"/>
                </a:cubicBezTo>
                <a:cubicBezTo>
                  <a:pt x="1229" y="816"/>
                  <a:pt x="1235" y="788"/>
                  <a:pt x="1239" y="761"/>
                </a:cubicBezTo>
                <a:cubicBezTo>
                  <a:pt x="1246" y="730"/>
                  <a:pt x="1252" y="699"/>
                  <a:pt x="1254" y="672"/>
                </a:cubicBezTo>
                <a:cubicBezTo>
                  <a:pt x="1256" y="664"/>
                  <a:pt x="1256" y="655"/>
                  <a:pt x="1256" y="645"/>
                </a:cubicBezTo>
                <a:cubicBezTo>
                  <a:pt x="1258" y="629"/>
                  <a:pt x="1258" y="614"/>
                  <a:pt x="1260" y="598"/>
                </a:cubicBezTo>
                <a:cubicBezTo>
                  <a:pt x="1260" y="582"/>
                  <a:pt x="1262" y="567"/>
                  <a:pt x="1262" y="553"/>
                </a:cubicBezTo>
                <a:cubicBezTo>
                  <a:pt x="1262" y="543"/>
                  <a:pt x="1262" y="530"/>
                  <a:pt x="1260" y="518"/>
                </a:cubicBezTo>
                <a:cubicBezTo>
                  <a:pt x="1260" y="516"/>
                  <a:pt x="1260" y="514"/>
                  <a:pt x="1260" y="514"/>
                </a:cubicBezTo>
                <a:cubicBezTo>
                  <a:pt x="1260" y="504"/>
                  <a:pt x="1258" y="496"/>
                  <a:pt x="1256" y="485"/>
                </a:cubicBezTo>
                <a:cubicBezTo>
                  <a:pt x="1256" y="479"/>
                  <a:pt x="1254" y="473"/>
                  <a:pt x="1254" y="469"/>
                </a:cubicBezTo>
                <a:cubicBezTo>
                  <a:pt x="1254" y="463"/>
                  <a:pt x="1252" y="457"/>
                  <a:pt x="1252" y="453"/>
                </a:cubicBezTo>
                <a:cubicBezTo>
                  <a:pt x="1252" y="449"/>
                  <a:pt x="1250" y="444"/>
                  <a:pt x="1250" y="438"/>
                </a:cubicBezTo>
                <a:cubicBezTo>
                  <a:pt x="1248" y="432"/>
                  <a:pt x="1246" y="426"/>
                  <a:pt x="1246" y="418"/>
                </a:cubicBezTo>
                <a:cubicBezTo>
                  <a:pt x="1244" y="414"/>
                  <a:pt x="1244" y="410"/>
                  <a:pt x="1241" y="406"/>
                </a:cubicBezTo>
                <a:cubicBezTo>
                  <a:pt x="1239" y="399"/>
                  <a:pt x="1237" y="391"/>
                  <a:pt x="1235" y="385"/>
                </a:cubicBezTo>
                <a:cubicBezTo>
                  <a:pt x="1233" y="381"/>
                  <a:pt x="1233" y="377"/>
                  <a:pt x="1231" y="375"/>
                </a:cubicBezTo>
                <a:cubicBezTo>
                  <a:pt x="1229" y="369"/>
                  <a:pt x="1225" y="362"/>
                  <a:pt x="1223" y="354"/>
                </a:cubicBezTo>
                <a:cubicBezTo>
                  <a:pt x="1219" y="344"/>
                  <a:pt x="1213" y="334"/>
                  <a:pt x="1209" y="324"/>
                </a:cubicBezTo>
                <a:cubicBezTo>
                  <a:pt x="1207" y="319"/>
                  <a:pt x="1205" y="315"/>
                  <a:pt x="1203" y="311"/>
                </a:cubicBezTo>
                <a:cubicBezTo>
                  <a:pt x="1198" y="305"/>
                  <a:pt x="1194" y="301"/>
                  <a:pt x="1192" y="295"/>
                </a:cubicBezTo>
                <a:cubicBezTo>
                  <a:pt x="1190" y="291"/>
                  <a:pt x="1188" y="287"/>
                  <a:pt x="1184" y="283"/>
                </a:cubicBezTo>
                <a:cubicBezTo>
                  <a:pt x="1180" y="279"/>
                  <a:pt x="1178" y="272"/>
                  <a:pt x="1174" y="268"/>
                </a:cubicBezTo>
                <a:cubicBezTo>
                  <a:pt x="1172" y="264"/>
                  <a:pt x="1168" y="260"/>
                  <a:pt x="1164" y="258"/>
                </a:cubicBezTo>
                <a:cubicBezTo>
                  <a:pt x="1160" y="254"/>
                  <a:pt x="1155" y="248"/>
                  <a:pt x="1151" y="244"/>
                </a:cubicBezTo>
                <a:cubicBezTo>
                  <a:pt x="1147" y="240"/>
                  <a:pt x="1143" y="236"/>
                  <a:pt x="1139" y="233"/>
                </a:cubicBezTo>
                <a:cubicBezTo>
                  <a:pt x="1131" y="225"/>
                  <a:pt x="1121" y="219"/>
                  <a:pt x="1112" y="213"/>
                </a:cubicBezTo>
                <a:cubicBezTo>
                  <a:pt x="1074" y="186"/>
                  <a:pt x="1026" y="168"/>
                  <a:pt x="971" y="164"/>
                </a:cubicBezTo>
                <a:cubicBezTo>
                  <a:pt x="961" y="147"/>
                  <a:pt x="942" y="127"/>
                  <a:pt x="920" y="106"/>
                </a:cubicBezTo>
                <a:cubicBezTo>
                  <a:pt x="912" y="98"/>
                  <a:pt x="901" y="90"/>
                  <a:pt x="891" y="82"/>
                </a:cubicBezTo>
                <a:cubicBezTo>
                  <a:pt x="889" y="82"/>
                  <a:pt x="889" y="80"/>
                  <a:pt x="887" y="80"/>
                </a:cubicBezTo>
                <a:cubicBezTo>
                  <a:pt x="885" y="80"/>
                  <a:pt x="885" y="78"/>
                  <a:pt x="883" y="78"/>
                </a:cubicBezTo>
                <a:cubicBezTo>
                  <a:pt x="873" y="70"/>
                  <a:pt x="861" y="63"/>
                  <a:pt x="848" y="57"/>
                </a:cubicBezTo>
                <a:cubicBezTo>
                  <a:pt x="809" y="37"/>
                  <a:pt x="760" y="18"/>
                  <a:pt x="699" y="10"/>
                </a:cubicBezTo>
                <a:cubicBezTo>
                  <a:pt x="697" y="10"/>
                  <a:pt x="693" y="10"/>
                  <a:pt x="691" y="8"/>
                </a:cubicBezTo>
                <a:cubicBezTo>
                  <a:pt x="688" y="8"/>
                  <a:pt x="686" y="8"/>
                  <a:pt x="682" y="8"/>
                </a:cubicBezTo>
                <a:cubicBezTo>
                  <a:pt x="658" y="2"/>
                  <a:pt x="639" y="0"/>
                  <a:pt x="619" y="0"/>
                </a:cubicBezTo>
                <a:close/>
                <a:moveTo>
                  <a:pt x="924" y="487"/>
                </a:moveTo>
                <a:cubicBezTo>
                  <a:pt x="963" y="549"/>
                  <a:pt x="1022" y="664"/>
                  <a:pt x="1022" y="785"/>
                </a:cubicBezTo>
                <a:cubicBezTo>
                  <a:pt x="1022" y="851"/>
                  <a:pt x="1049" y="960"/>
                  <a:pt x="1137" y="972"/>
                </a:cubicBezTo>
                <a:cubicBezTo>
                  <a:pt x="1145" y="978"/>
                  <a:pt x="1155" y="986"/>
                  <a:pt x="1164" y="1001"/>
                </a:cubicBezTo>
                <a:cubicBezTo>
                  <a:pt x="1174" y="1017"/>
                  <a:pt x="1182" y="1037"/>
                  <a:pt x="1178" y="1066"/>
                </a:cubicBezTo>
                <a:cubicBezTo>
                  <a:pt x="1164" y="1193"/>
                  <a:pt x="1076" y="1218"/>
                  <a:pt x="1076" y="1218"/>
                </a:cubicBezTo>
                <a:cubicBezTo>
                  <a:pt x="1061" y="1222"/>
                  <a:pt x="1051" y="1236"/>
                  <a:pt x="1049" y="1250"/>
                </a:cubicBezTo>
                <a:cubicBezTo>
                  <a:pt x="1045" y="1293"/>
                  <a:pt x="1013" y="1381"/>
                  <a:pt x="957" y="1463"/>
                </a:cubicBezTo>
                <a:cubicBezTo>
                  <a:pt x="902" y="1545"/>
                  <a:pt x="828" y="1623"/>
                  <a:pt x="744" y="1662"/>
                </a:cubicBezTo>
                <a:cubicBezTo>
                  <a:pt x="738" y="1664"/>
                  <a:pt x="731" y="1670"/>
                  <a:pt x="727" y="1676"/>
                </a:cubicBezTo>
                <a:cubicBezTo>
                  <a:pt x="707" y="1707"/>
                  <a:pt x="670" y="1730"/>
                  <a:pt x="629" y="1730"/>
                </a:cubicBezTo>
                <a:cubicBezTo>
                  <a:pt x="588" y="1730"/>
                  <a:pt x="551" y="1709"/>
                  <a:pt x="531" y="1676"/>
                </a:cubicBezTo>
                <a:cubicBezTo>
                  <a:pt x="527" y="1670"/>
                  <a:pt x="521" y="1666"/>
                  <a:pt x="514" y="1662"/>
                </a:cubicBezTo>
                <a:cubicBezTo>
                  <a:pt x="430" y="1623"/>
                  <a:pt x="355" y="1545"/>
                  <a:pt x="301" y="1463"/>
                </a:cubicBezTo>
                <a:cubicBezTo>
                  <a:pt x="246" y="1381"/>
                  <a:pt x="213" y="1293"/>
                  <a:pt x="207" y="1250"/>
                </a:cubicBezTo>
                <a:cubicBezTo>
                  <a:pt x="205" y="1236"/>
                  <a:pt x="195" y="1224"/>
                  <a:pt x="181" y="1218"/>
                </a:cubicBezTo>
                <a:cubicBezTo>
                  <a:pt x="181" y="1218"/>
                  <a:pt x="92" y="1191"/>
                  <a:pt x="78" y="1064"/>
                </a:cubicBezTo>
                <a:cubicBezTo>
                  <a:pt x="74" y="1035"/>
                  <a:pt x="82" y="1015"/>
                  <a:pt x="92" y="998"/>
                </a:cubicBezTo>
                <a:cubicBezTo>
                  <a:pt x="97" y="992"/>
                  <a:pt x="103" y="986"/>
                  <a:pt x="107" y="982"/>
                </a:cubicBezTo>
                <a:cubicBezTo>
                  <a:pt x="111" y="982"/>
                  <a:pt x="113" y="984"/>
                  <a:pt x="117" y="984"/>
                </a:cubicBezTo>
                <a:cubicBezTo>
                  <a:pt x="195" y="984"/>
                  <a:pt x="221" y="855"/>
                  <a:pt x="236" y="788"/>
                </a:cubicBezTo>
                <a:cubicBezTo>
                  <a:pt x="260" y="666"/>
                  <a:pt x="396" y="631"/>
                  <a:pt x="590" y="631"/>
                </a:cubicBezTo>
                <a:cubicBezTo>
                  <a:pt x="772" y="629"/>
                  <a:pt x="875" y="545"/>
                  <a:pt x="924" y="487"/>
                </a:cubicBezTo>
                <a:close/>
                <a:moveTo>
                  <a:pt x="412" y="982"/>
                </a:moveTo>
                <a:cubicBezTo>
                  <a:pt x="379" y="982"/>
                  <a:pt x="353" y="1009"/>
                  <a:pt x="353" y="1041"/>
                </a:cubicBezTo>
                <a:cubicBezTo>
                  <a:pt x="353" y="1074"/>
                  <a:pt x="379" y="1101"/>
                  <a:pt x="412" y="1101"/>
                </a:cubicBezTo>
                <a:cubicBezTo>
                  <a:pt x="445" y="1101"/>
                  <a:pt x="471" y="1074"/>
                  <a:pt x="471" y="1041"/>
                </a:cubicBezTo>
                <a:cubicBezTo>
                  <a:pt x="471" y="1009"/>
                  <a:pt x="445" y="982"/>
                  <a:pt x="412" y="982"/>
                </a:cubicBezTo>
                <a:close/>
                <a:moveTo>
                  <a:pt x="846" y="982"/>
                </a:moveTo>
                <a:cubicBezTo>
                  <a:pt x="813" y="982"/>
                  <a:pt x="787" y="1009"/>
                  <a:pt x="787" y="1041"/>
                </a:cubicBezTo>
                <a:cubicBezTo>
                  <a:pt x="787" y="1074"/>
                  <a:pt x="813" y="1101"/>
                  <a:pt x="846" y="1101"/>
                </a:cubicBezTo>
                <a:cubicBezTo>
                  <a:pt x="879" y="1101"/>
                  <a:pt x="906" y="1074"/>
                  <a:pt x="906" y="1041"/>
                </a:cubicBezTo>
                <a:cubicBezTo>
                  <a:pt x="906" y="1009"/>
                  <a:pt x="877" y="982"/>
                  <a:pt x="846" y="982"/>
                </a:cubicBezTo>
                <a:close/>
              </a:path>
            </a:pathLst>
          </a:custGeom>
          <a:solidFill>
            <a:schemeClr val="bg1"/>
          </a:solidFill>
          <a:ln>
            <a:noFill/>
          </a:ln>
          <a:effectLst/>
          <a:extLst/>
        </p:spPr>
        <p:txBody>
          <a:bodyPr wrap="none" anchor="ctr"/>
          <a:lstStyle/>
          <a:p>
            <a:endParaRPr lang="en-US" dirty="0"/>
          </a:p>
        </p:txBody>
      </p:sp>
      <p:sp>
        <p:nvSpPr>
          <p:cNvPr id="97" name="Freeform 96"/>
          <p:cNvSpPr>
            <a:spLocks noChangeArrowheads="1"/>
          </p:cNvSpPr>
          <p:nvPr userDrawn="1"/>
        </p:nvSpPr>
        <p:spPr bwMode="auto">
          <a:xfrm>
            <a:off x="10231146" y="2408064"/>
            <a:ext cx="383886" cy="390232"/>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bg1"/>
          </a:solidFill>
          <a:ln>
            <a:noFill/>
          </a:ln>
          <a:effectLst/>
          <a:extLst/>
        </p:spPr>
        <p:txBody>
          <a:bodyPr wrap="none" anchor="ctr"/>
          <a:lstStyle/>
          <a:p>
            <a:endParaRPr lang="en-US" dirty="0"/>
          </a:p>
        </p:txBody>
      </p:sp>
      <p:sp>
        <p:nvSpPr>
          <p:cNvPr id="98" name="Freeform 19"/>
          <p:cNvSpPr>
            <a:spLocks noChangeArrowheads="1"/>
          </p:cNvSpPr>
          <p:nvPr userDrawn="1"/>
        </p:nvSpPr>
        <p:spPr bwMode="auto">
          <a:xfrm>
            <a:off x="8508054" y="4445641"/>
            <a:ext cx="498392" cy="476212"/>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ffectLst/>
          <a:extLst/>
        </p:spPr>
        <p:txBody>
          <a:bodyPr wrap="none" anchor="ctr"/>
          <a:lstStyle/>
          <a:p>
            <a:endParaRPr lang="en-US" dirty="0"/>
          </a:p>
        </p:txBody>
      </p:sp>
      <p:sp>
        <p:nvSpPr>
          <p:cNvPr id="99" name="Freeform 24"/>
          <p:cNvSpPr>
            <a:spLocks noChangeArrowheads="1"/>
          </p:cNvSpPr>
          <p:nvPr userDrawn="1"/>
        </p:nvSpPr>
        <p:spPr bwMode="auto">
          <a:xfrm>
            <a:off x="1864875" y="4541159"/>
            <a:ext cx="461694" cy="334282"/>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bg1"/>
          </a:solidFill>
          <a:ln>
            <a:noFill/>
          </a:ln>
          <a:effectLst/>
          <a:extLst/>
        </p:spPr>
        <p:txBody>
          <a:bodyPr wrap="none" anchor="ctr"/>
          <a:lstStyle/>
          <a:p>
            <a:endParaRPr lang="en-US" dirty="0"/>
          </a:p>
        </p:txBody>
      </p:sp>
      <p:grpSp>
        <p:nvGrpSpPr>
          <p:cNvPr id="100" name="Group 99"/>
          <p:cNvGrpSpPr/>
          <p:nvPr userDrawn="1"/>
        </p:nvGrpSpPr>
        <p:grpSpPr>
          <a:xfrm>
            <a:off x="5241344" y="4409802"/>
            <a:ext cx="375766" cy="531032"/>
            <a:chOff x="3244850" y="4375150"/>
            <a:chExt cx="457200" cy="646113"/>
          </a:xfrm>
          <a:solidFill>
            <a:schemeClr val="bg1"/>
          </a:solidFill>
        </p:grpSpPr>
        <p:sp>
          <p:nvSpPr>
            <p:cNvPr id="101"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sp>
          <p:nvSpPr>
            <p:cNvPr id="102"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grpSp>
      <p:sp>
        <p:nvSpPr>
          <p:cNvPr id="44" name="Text Placeholder 26">
            <a:extLst>
              <a:ext uri="{FF2B5EF4-FFF2-40B4-BE49-F238E27FC236}">
                <a16:creationId xmlns:a16="http://schemas.microsoft.com/office/drawing/2014/main" id="{E1652757-FB86-D84E-AF71-FC68E9370018}"/>
              </a:ext>
            </a:extLst>
          </p:cNvPr>
          <p:cNvSpPr>
            <a:spLocks noGrp="1"/>
          </p:cNvSpPr>
          <p:nvPr>
            <p:ph type="body" sz="quarter" idx="15"/>
          </p:nvPr>
        </p:nvSpPr>
        <p:spPr>
          <a:xfrm>
            <a:off x="4556921"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5" name="Text Placeholder 26">
            <a:extLst>
              <a:ext uri="{FF2B5EF4-FFF2-40B4-BE49-F238E27FC236}">
                <a16:creationId xmlns:a16="http://schemas.microsoft.com/office/drawing/2014/main" id="{7720DD7B-5AF6-4E43-9CFA-9AA5C78672EA}"/>
              </a:ext>
            </a:extLst>
          </p:cNvPr>
          <p:cNvSpPr>
            <a:spLocks noGrp="1"/>
          </p:cNvSpPr>
          <p:nvPr>
            <p:ph type="body" sz="quarter" idx="16"/>
          </p:nvPr>
        </p:nvSpPr>
        <p:spPr>
          <a:xfrm>
            <a:off x="7883217" y="3020447"/>
            <a:ext cx="180871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46" name="Text Placeholder 26">
            <a:extLst>
              <a:ext uri="{FF2B5EF4-FFF2-40B4-BE49-F238E27FC236}">
                <a16:creationId xmlns:a16="http://schemas.microsoft.com/office/drawing/2014/main" id="{9F01DF91-E2FD-284B-A96D-DAE4FF7371B7}"/>
              </a:ext>
            </a:extLst>
          </p:cNvPr>
          <p:cNvSpPr>
            <a:spLocks noGrp="1"/>
          </p:cNvSpPr>
          <p:nvPr>
            <p:ph type="body" sz="quarter" idx="17"/>
          </p:nvPr>
        </p:nvSpPr>
        <p:spPr>
          <a:xfrm>
            <a:off x="2873894"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0" name="Text Placeholder 26">
            <a:extLst>
              <a:ext uri="{FF2B5EF4-FFF2-40B4-BE49-F238E27FC236}">
                <a16:creationId xmlns:a16="http://schemas.microsoft.com/office/drawing/2014/main" id="{67ECFAB2-9918-A744-8370-347628FB0C44}"/>
              </a:ext>
            </a:extLst>
          </p:cNvPr>
          <p:cNvSpPr>
            <a:spLocks noGrp="1"/>
          </p:cNvSpPr>
          <p:nvPr>
            <p:ph type="body" sz="quarter" idx="19"/>
          </p:nvPr>
        </p:nvSpPr>
        <p:spPr>
          <a:xfrm>
            <a:off x="9566243" y="3974603"/>
            <a:ext cx="1753424" cy="360390"/>
          </a:xfrm>
        </p:spPr>
        <p:txBody>
          <a:bodyPr>
            <a:normAutofit/>
          </a:bodyPr>
          <a:lstStyle>
            <a:lvl1pPr marL="0" indent="0" algn="ctr">
              <a:buFontTx/>
              <a:buNone/>
              <a:defRPr sz="2000" b="1">
                <a:solidFill>
                  <a:schemeClr val="tx1"/>
                </a:solidFill>
              </a:defRPr>
            </a:lvl1pPr>
          </a:lstStyle>
          <a:p>
            <a:pPr lvl="0"/>
            <a:r>
              <a:rPr lang="en-US"/>
              <a:t>Edit Master text styles</a:t>
            </a:r>
          </a:p>
        </p:txBody>
      </p:sp>
      <p:sp>
        <p:nvSpPr>
          <p:cNvPr id="53" name="Text Placeholder 26">
            <a:extLst>
              <a:ext uri="{FF2B5EF4-FFF2-40B4-BE49-F238E27FC236}">
                <a16:creationId xmlns:a16="http://schemas.microsoft.com/office/drawing/2014/main" id="{124CEA91-9F09-554B-9B0E-6839960323F3}"/>
              </a:ext>
            </a:extLst>
          </p:cNvPr>
          <p:cNvSpPr>
            <a:spLocks noGrp="1"/>
          </p:cNvSpPr>
          <p:nvPr>
            <p:ph type="body" sz="quarter" idx="21"/>
          </p:nvPr>
        </p:nvSpPr>
        <p:spPr>
          <a:xfrm>
            <a:off x="6208525" y="4002211"/>
            <a:ext cx="1808714" cy="837265"/>
          </a:xfrm>
        </p:spPr>
        <p:txBody>
          <a:bodyPr>
            <a:normAutofit/>
          </a:bodyPr>
          <a:lstStyle>
            <a:lvl1pPr marL="0" indent="0" algn="ctr">
              <a:buFontTx/>
              <a:buNone/>
              <a:defRPr sz="1400" b="0">
                <a:solidFill>
                  <a:schemeClr val="tx1"/>
                </a:solidFill>
              </a:defRPr>
            </a:lvl1pPr>
          </a:lstStyle>
          <a:p>
            <a:pPr lvl="0"/>
            <a:r>
              <a:rPr lang="en-US"/>
              <a:t>Edit Master text styles</a:t>
            </a:r>
          </a:p>
        </p:txBody>
      </p:sp>
    </p:spTree>
    <p:extLst>
      <p:ext uri="{BB962C8B-B14F-4D97-AF65-F5344CB8AC3E}">
        <p14:creationId xmlns:p14="http://schemas.microsoft.com/office/powerpoint/2010/main" val="3355409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2461F77-501D-C145-A802-D4B82059BB87}"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51132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2889203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2461F77-501D-C145-A802-D4B82059BB87}"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59212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2461F77-501D-C145-A802-D4B82059BB87}"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74345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2548357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2461F77-501D-C145-A802-D4B82059BB87}"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4467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258C114-EDDF-6642-8298-7D5A0EB9EEFE}" type="datetimeFigureOut">
              <a:rPr lang="en-US" smtClean="0"/>
              <a:t>11/17/2020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2461F77-501D-C145-A802-D4B82059BB87}" type="slidenum">
              <a:rPr lang="en-US" smtClean="0"/>
              <a:t>‹#›</a:t>
            </a:fld>
            <a:endParaRPr lang="en-US" dirty="0"/>
          </a:p>
        </p:txBody>
      </p:sp>
    </p:spTree>
    <p:extLst>
      <p:ext uri="{BB962C8B-B14F-4D97-AF65-F5344CB8AC3E}">
        <p14:creationId xmlns:p14="http://schemas.microsoft.com/office/powerpoint/2010/main" val="4234354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4.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8">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8">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258C114-EDDF-6642-8298-7D5A0EB9EEFE}" type="datetimeFigureOut">
              <a:rPr lang="en-US" smtClean="0"/>
              <a:t>11/17/2020</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2461F77-501D-C145-A802-D4B82059BB87}" type="slidenum">
              <a:rPr lang="en-US" smtClean="0"/>
              <a:t>‹#›</a:t>
            </a:fld>
            <a:endParaRPr lang="en-US" dirty="0"/>
          </a:p>
        </p:txBody>
      </p:sp>
    </p:spTree>
    <p:extLst>
      <p:ext uri="{BB962C8B-B14F-4D97-AF65-F5344CB8AC3E}">
        <p14:creationId xmlns:p14="http://schemas.microsoft.com/office/powerpoint/2010/main" val="2255751456"/>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659" r:id="rId25"/>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SDS PROJECT Work</a:t>
            </a:r>
          </a:p>
        </p:txBody>
      </p:sp>
      <p:sp>
        <p:nvSpPr>
          <p:cNvPr id="12" name="Text Placeholder 11"/>
          <p:cNvSpPr>
            <a:spLocks noGrp="1"/>
          </p:cNvSpPr>
          <p:nvPr>
            <p:ph type="body" sz="quarter" idx="13"/>
          </p:nvPr>
        </p:nvSpPr>
        <p:spPr/>
        <p:txBody>
          <a:bodyPr>
            <a:normAutofit/>
          </a:bodyPr>
          <a:lstStyle/>
          <a:p>
            <a:pPr algn="l"/>
            <a:r>
              <a:rPr lang="en-US" sz="2800" i="1" dirty="0"/>
              <a:t>Team Members: </a:t>
            </a:r>
            <a:r>
              <a:rPr lang="en-US" sz="2800" i="1" dirty="0" err="1"/>
              <a:t>Bhargav</a:t>
            </a:r>
            <a:r>
              <a:rPr lang="en-US" sz="2800" i="1" dirty="0"/>
              <a:t> , </a:t>
            </a:r>
            <a:r>
              <a:rPr lang="en-US" sz="2800" i="1" dirty="0" err="1"/>
              <a:t>Deepthi</a:t>
            </a:r>
            <a:r>
              <a:rPr lang="en-US" sz="2800" i="1" dirty="0"/>
              <a:t> ,Dev , Gourav</a:t>
            </a:r>
          </a:p>
          <a:p>
            <a:pPr algn="l"/>
            <a:r>
              <a:rPr lang="en-US" sz="2800" i="1" dirty="0"/>
              <a:t>Dataset : Delhi weather</a:t>
            </a:r>
          </a:p>
        </p:txBody>
      </p:sp>
    </p:spTree>
    <p:extLst>
      <p:ext uri="{BB962C8B-B14F-4D97-AF65-F5344CB8AC3E}">
        <p14:creationId xmlns:p14="http://schemas.microsoft.com/office/powerpoint/2010/main" val="332692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Data Cleaning</a:t>
            </a:r>
          </a:p>
        </p:txBody>
      </p:sp>
      <p:sp>
        <p:nvSpPr>
          <p:cNvPr id="12" name="Content Placeholder 11"/>
          <p:cNvSpPr>
            <a:spLocks noGrp="1"/>
          </p:cNvSpPr>
          <p:nvPr>
            <p:ph idx="1"/>
          </p:nvPr>
        </p:nvSpPr>
        <p:spPr/>
        <p:txBody>
          <a:bodyPr>
            <a:normAutofit fontScale="92500"/>
          </a:bodyPr>
          <a:lstStyle/>
          <a:p>
            <a:r>
              <a:rPr lang="en-US" dirty="0"/>
              <a:t>We have to clean our data to make it more reliable and credible so that we can be sure that the conclusions that we will form will be right and be more efficient as errors in the data can be harmful and decrease the credibility of our conclusions. We initially decided that the weather would have had a large change due to climate change and hence decided to take the values from 2007-2017 instead.</a:t>
            </a:r>
          </a:p>
          <a:p>
            <a:r>
              <a:rPr lang="en-US" dirty="0"/>
              <a:t>We have to remove the null values and take care of outliers that are present in the dataset so that we can arrive at a cleaned dataset ready for us to visualize.</a:t>
            </a:r>
          </a:p>
          <a:p>
            <a:r>
              <a:rPr lang="en-US" dirty="0"/>
              <a:t>We decided to first check the null values of each column.</a:t>
            </a:r>
          </a:p>
        </p:txBody>
      </p:sp>
    </p:spTree>
    <p:extLst>
      <p:ext uri="{BB962C8B-B14F-4D97-AF65-F5344CB8AC3E}">
        <p14:creationId xmlns:p14="http://schemas.microsoft.com/office/powerpoint/2010/main" val="2146539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Cleaning-Formatting data </a:t>
            </a:r>
          </a:p>
        </p:txBody>
      </p:sp>
      <p:sp>
        <p:nvSpPr>
          <p:cNvPr id="3" name="Content Placeholder 2"/>
          <p:cNvSpPr>
            <a:spLocks noGrp="1"/>
          </p:cNvSpPr>
          <p:nvPr>
            <p:ph idx="1"/>
          </p:nvPr>
        </p:nvSpPr>
        <p:spPr/>
        <p:txBody>
          <a:bodyPr/>
          <a:lstStyle/>
          <a:p>
            <a:r>
              <a:rPr lang="en-US" dirty="0"/>
              <a:t>We also wanted to ensure we can use the date format as a timestamp as it allows us to work more freely with the date. Therefore we changed the data type of the date from an object to a timestamp.</a:t>
            </a:r>
          </a:p>
          <a:p>
            <a:r>
              <a:rPr lang="en-US" dirty="0"/>
              <a:t>We also changed the wind direction to represent 8 cardinal points as that allows more freedom to analyze it.</a:t>
            </a:r>
          </a:p>
        </p:txBody>
      </p:sp>
    </p:spTree>
    <p:extLst>
      <p:ext uri="{BB962C8B-B14F-4D97-AF65-F5344CB8AC3E}">
        <p14:creationId xmlns:p14="http://schemas.microsoft.com/office/powerpoint/2010/main" val="3748470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Cleaning-Handling Null Values</a:t>
            </a:r>
          </a:p>
        </p:txBody>
      </p:sp>
      <p:pic>
        <p:nvPicPr>
          <p:cNvPr id="6" name="Content Placeholder 5"/>
          <p:cNvPicPr>
            <a:picLocks noGrp="1" noChangeAspect="1"/>
          </p:cNvPicPr>
          <p:nvPr>
            <p:ph sz="half" idx="1"/>
          </p:nvPr>
        </p:nvPicPr>
        <p:blipFill rotWithShape="1">
          <a:blip r:embed="rId2"/>
          <a:srcRect l="5059" t="33460" r="73032" b="22076"/>
          <a:stretch/>
        </p:blipFill>
        <p:spPr>
          <a:xfrm>
            <a:off x="1881807" y="2718399"/>
            <a:ext cx="2623931" cy="2993970"/>
          </a:xfrm>
        </p:spPr>
      </p:pic>
      <p:sp>
        <p:nvSpPr>
          <p:cNvPr id="5" name="Content Placeholder 4"/>
          <p:cNvSpPr>
            <a:spLocks noGrp="1"/>
          </p:cNvSpPr>
          <p:nvPr>
            <p:ph sz="half" idx="2"/>
          </p:nvPr>
        </p:nvSpPr>
        <p:spPr/>
        <p:txBody>
          <a:bodyPr/>
          <a:lstStyle/>
          <a:p>
            <a:r>
              <a:rPr lang="en-US" dirty="0"/>
              <a:t>We found that there are few null values for the </a:t>
            </a:r>
            <a:r>
              <a:rPr lang="en-US" dirty="0" err="1"/>
              <a:t>columns.We</a:t>
            </a:r>
            <a:r>
              <a:rPr lang="en-US" dirty="0"/>
              <a:t> needed to replace these null values as we did not want to lose the data. We decided to use a interpolate method to do so. We will take a look at how the interpolate method works.</a:t>
            </a:r>
          </a:p>
        </p:txBody>
      </p:sp>
    </p:spTree>
    <p:extLst>
      <p:ext uri="{BB962C8B-B14F-4D97-AF65-F5344CB8AC3E}">
        <p14:creationId xmlns:p14="http://schemas.microsoft.com/office/powerpoint/2010/main" val="3896482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Interpolate method</a:t>
            </a:r>
          </a:p>
        </p:txBody>
      </p:sp>
      <p:sp>
        <p:nvSpPr>
          <p:cNvPr id="6" name="Content Placeholder 5"/>
          <p:cNvSpPr>
            <a:spLocks noGrp="1"/>
          </p:cNvSpPr>
          <p:nvPr>
            <p:ph idx="1"/>
          </p:nvPr>
        </p:nvSpPr>
        <p:spPr/>
        <p:txBody>
          <a:bodyPr/>
          <a:lstStyle/>
          <a:p>
            <a:r>
              <a:rPr lang="en-US" dirty="0"/>
              <a:t>Interpolation is the process of estimating unknown values that fall between two known values. There are various methods for interpolating missing data, so here we have interpolated based on the time interval between two known values. This takes care of the condition that, if the timestamp of the missing data entry for a particular variable is closer to one of the two known values for that variable, then the interpolated value is closer to that know value.</a:t>
            </a:r>
          </a:p>
        </p:txBody>
      </p:sp>
    </p:spTree>
    <p:extLst>
      <p:ext uri="{BB962C8B-B14F-4D97-AF65-F5344CB8AC3E}">
        <p14:creationId xmlns:p14="http://schemas.microsoft.com/office/powerpoint/2010/main" val="1661545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 Handling Null Values</a:t>
            </a:r>
          </a:p>
        </p:txBody>
      </p:sp>
      <p:sp>
        <p:nvSpPr>
          <p:cNvPr id="7" name="Content Placeholder 6"/>
          <p:cNvSpPr>
            <a:spLocks noGrp="1"/>
          </p:cNvSpPr>
          <p:nvPr>
            <p:ph idx="1"/>
          </p:nvPr>
        </p:nvSpPr>
        <p:spPr/>
        <p:txBody>
          <a:bodyPr/>
          <a:lstStyle/>
          <a:p>
            <a:r>
              <a:rPr lang="en-US" dirty="0"/>
              <a:t>We used the interpolate function in pandas as mentioned and implemented the following code on the dataset.</a:t>
            </a:r>
          </a:p>
          <a:p>
            <a:endParaRPr lang="en-US" dirty="0"/>
          </a:p>
        </p:txBody>
      </p:sp>
      <p:pic>
        <p:nvPicPr>
          <p:cNvPr id="8" name="Picture 7"/>
          <p:cNvPicPr>
            <a:picLocks noChangeAspect="1"/>
          </p:cNvPicPr>
          <p:nvPr/>
        </p:nvPicPr>
        <p:blipFill rotWithShape="1">
          <a:blip r:embed="rId2"/>
          <a:srcRect l="7065" t="45408" r="36196" b="34485"/>
          <a:stretch/>
        </p:blipFill>
        <p:spPr>
          <a:xfrm>
            <a:off x="1295402" y="3527286"/>
            <a:ext cx="9766726" cy="1945861"/>
          </a:xfrm>
          <a:prstGeom prst="rect">
            <a:avLst/>
          </a:prstGeom>
        </p:spPr>
      </p:pic>
    </p:spTree>
    <p:extLst>
      <p:ext uri="{BB962C8B-B14F-4D97-AF65-F5344CB8AC3E}">
        <p14:creationId xmlns:p14="http://schemas.microsoft.com/office/powerpoint/2010/main" val="3426176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Cleaning-Handling Null values</a:t>
            </a:r>
          </a:p>
        </p:txBody>
      </p:sp>
      <p:sp>
        <p:nvSpPr>
          <p:cNvPr id="3" name="Content Placeholder 2"/>
          <p:cNvSpPr>
            <a:spLocks noGrp="1"/>
          </p:cNvSpPr>
          <p:nvPr>
            <p:ph idx="1"/>
          </p:nvPr>
        </p:nvSpPr>
        <p:spPr/>
        <p:txBody>
          <a:bodyPr/>
          <a:lstStyle/>
          <a:p>
            <a:r>
              <a:rPr lang="en-US" dirty="0"/>
              <a:t>We can use the interpolate method for those type of data but the same can’t be applied to the categorical data of the conditions of the data. Since we didn’t want to lose any data, we decided we are going to replace it with just a MISSING as by removing them it could result in loss of key data.</a:t>
            </a:r>
          </a:p>
          <a:p>
            <a:endParaRPr lang="en-US" dirty="0"/>
          </a:p>
        </p:txBody>
      </p:sp>
    </p:spTree>
    <p:extLst>
      <p:ext uri="{BB962C8B-B14F-4D97-AF65-F5344CB8AC3E}">
        <p14:creationId xmlns:p14="http://schemas.microsoft.com/office/powerpoint/2010/main" val="3327143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Cleaning-Handling Null Values</a:t>
            </a:r>
          </a:p>
        </p:txBody>
      </p:sp>
      <p:pic>
        <p:nvPicPr>
          <p:cNvPr id="6" name="Content Placeholder 5"/>
          <p:cNvPicPr>
            <a:picLocks noGrp="1" noChangeAspect="1"/>
          </p:cNvPicPr>
          <p:nvPr>
            <p:ph sz="half" idx="1"/>
          </p:nvPr>
        </p:nvPicPr>
        <p:blipFill rotWithShape="1">
          <a:blip r:embed="rId2"/>
          <a:srcRect l="6909" t="46930" r="51049" b="47502"/>
          <a:stretch/>
        </p:blipFill>
        <p:spPr>
          <a:xfrm>
            <a:off x="1622106" y="2866030"/>
            <a:ext cx="9072398" cy="1202387"/>
          </a:xfrm>
        </p:spPr>
      </p:pic>
      <p:sp>
        <p:nvSpPr>
          <p:cNvPr id="5" name="Content Placeholder 4"/>
          <p:cNvSpPr>
            <a:spLocks noGrp="1"/>
          </p:cNvSpPr>
          <p:nvPr>
            <p:ph sz="half" idx="2"/>
          </p:nvPr>
        </p:nvSpPr>
        <p:spPr>
          <a:xfrm>
            <a:off x="1404730" y="4545496"/>
            <a:ext cx="9494918" cy="1324952"/>
          </a:xfrm>
        </p:spPr>
        <p:txBody>
          <a:bodyPr/>
          <a:lstStyle/>
          <a:p>
            <a:r>
              <a:rPr lang="en-US" dirty="0"/>
              <a:t>Using the above code we managed to replace the null values in the conditions column and this ends our handling of null values.</a:t>
            </a:r>
          </a:p>
        </p:txBody>
      </p:sp>
    </p:spTree>
    <p:extLst>
      <p:ext uri="{BB962C8B-B14F-4D97-AF65-F5344CB8AC3E}">
        <p14:creationId xmlns:p14="http://schemas.microsoft.com/office/powerpoint/2010/main" val="24072153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Cleaning-Handling Null Values</a:t>
            </a:r>
          </a:p>
        </p:txBody>
      </p:sp>
      <p:pic>
        <p:nvPicPr>
          <p:cNvPr id="6" name="Content Placeholder 5"/>
          <p:cNvPicPr>
            <a:picLocks noGrp="1" noChangeAspect="1"/>
          </p:cNvPicPr>
          <p:nvPr>
            <p:ph sz="half" idx="1"/>
          </p:nvPr>
        </p:nvPicPr>
        <p:blipFill rotWithShape="1">
          <a:blip r:embed="rId2"/>
          <a:srcRect l="3374" t="30963" r="50843" b="12084"/>
          <a:stretch/>
        </p:blipFill>
        <p:spPr>
          <a:xfrm>
            <a:off x="1295402" y="2560320"/>
            <a:ext cx="4505900" cy="3151367"/>
          </a:xfrm>
        </p:spPr>
      </p:pic>
      <p:sp>
        <p:nvSpPr>
          <p:cNvPr id="5" name="Content Placeholder 4"/>
          <p:cNvSpPr>
            <a:spLocks noGrp="1"/>
          </p:cNvSpPr>
          <p:nvPr>
            <p:ph sz="half" idx="2"/>
          </p:nvPr>
        </p:nvSpPr>
        <p:spPr/>
        <p:txBody>
          <a:bodyPr/>
          <a:lstStyle/>
          <a:p>
            <a:r>
              <a:rPr lang="en-US" dirty="0"/>
              <a:t>To confirm that there are no more null values in the data we ran the code on the right to find out about the data in general. We can see that there are no more null values in the dataset. </a:t>
            </a:r>
          </a:p>
        </p:txBody>
      </p:sp>
    </p:spTree>
    <p:extLst>
      <p:ext uri="{BB962C8B-B14F-4D97-AF65-F5344CB8AC3E}">
        <p14:creationId xmlns:p14="http://schemas.microsoft.com/office/powerpoint/2010/main" val="3695414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Cleaning-Handling Outliers</a:t>
            </a:r>
          </a:p>
        </p:txBody>
      </p:sp>
      <p:sp>
        <p:nvSpPr>
          <p:cNvPr id="6" name="Content Placeholder 5"/>
          <p:cNvSpPr>
            <a:spLocks noGrp="1"/>
          </p:cNvSpPr>
          <p:nvPr>
            <p:ph idx="1"/>
          </p:nvPr>
        </p:nvSpPr>
        <p:spPr/>
        <p:txBody>
          <a:bodyPr/>
          <a:lstStyle/>
          <a:p>
            <a:r>
              <a:rPr lang="en-US" dirty="0"/>
              <a:t>Since we needed to visualize the data to find the outliers in our data we decided that as we are about to visualize the data we will handle the outliers and remove them then. </a:t>
            </a:r>
          </a:p>
        </p:txBody>
      </p:sp>
    </p:spTree>
    <p:extLst>
      <p:ext uri="{BB962C8B-B14F-4D97-AF65-F5344CB8AC3E}">
        <p14:creationId xmlns:p14="http://schemas.microsoft.com/office/powerpoint/2010/main" val="3238013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Title 1"/>
          <p:cNvSpPr>
            <a:spLocks noGrp="1"/>
          </p:cNvSpPr>
          <p:nvPr>
            <p:ph type="title"/>
          </p:nvPr>
        </p:nvSpPr>
        <p:spPr/>
        <p:txBody>
          <a:bodyPr>
            <a:noAutofit/>
          </a:bodyPr>
          <a:lstStyle/>
          <a:p>
            <a:endParaRPr lang="en-US" sz="4800" dirty="0"/>
          </a:p>
        </p:txBody>
      </p:sp>
      <p:sp>
        <p:nvSpPr>
          <p:cNvPr id="11" name="Text Placeholder 10">
            <a:extLst>
              <a:ext uri="{FF2B5EF4-FFF2-40B4-BE49-F238E27FC236}">
                <a16:creationId xmlns:a16="http://schemas.microsoft.com/office/drawing/2014/main" id="{DE09BD0F-C73C-8F4F-B243-E9035B1FFC15}"/>
              </a:ext>
            </a:extLst>
          </p:cNvPr>
          <p:cNvSpPr>
            <a:spLocks noGrp="1"/>
          </p:cNvSpPr>
          <p:nvPr>
            <p:ph type="body" sz="quarter" idx="10"/>
          </p:nvPr>
        </p:nvSpPr>
        <p:spPr/>
        <p:txBody>
          <a:bodyPr/>
          <a:lstStyle/>
          <a:p>
            <a:endParaRPr lang="en-US" dirty="0"/>
          </a:p>
        </p:txBody>
      </p:sp>
      <p:sp>
        <p:nvSpPr>
          <p:cNvPr id="12" name="Text Placeholder 11">
            <a:extLst>
              <a:ext uri="{FF2B5EF4-FFF2-40B4-BE49-F238E27FC236}">
                <a16:creationId xmlns:a16="http://schemas.microsoft.com/office/drawing/2014/main" id="{3A777514-2E2C-C944-9096-BD8B86E2C2BE}"/>
              </a:ext>
            </a:extLst>
          </p:cNvPr>
          <p:cNvSpPr>
            <a:spLocks noGrp="1"/>
          </p:cNvSpPr>
          <p:nvPr>
            <p:ph type="body" sz="quarter" idx="11"/>
          </p:nvPr>
        </p:nvSpPr>
        <p:spPr/>
        <p:txBody>
          <a:bodyPr/>
          <a:lstStyle/>
          <a:p>
            <a:endParaRPr lang="en-US" dirty="0"/>
          </a:p>
        </p:txBody>
      </p:sp>
      <p:sp>
        <p:nvSpPr>
          <p:cNvPr id="13" name="Text Placeholder 12">
            <a:extLst>
              <a:ext uri="{FF2B5EF4-FFF2-40B4-BE49-F238E27FC236}">
                <a16:creationId xmlns:a16="http://schemas.microsoft.com/office/drawing/2014/main" id="{048DA87B-ADFA-4A48-997A-39EBBC959C34}"/>
              </a:ext>
            </a:extLst>
          </p:cNvPr>
          <p:cNvSpPr>
            <a:spLocks noGrp="1"/>
          </p:cNvSpPr>
          <p:nvPr>
            <p:ph type="body" sz="quarter" idx="14"/>
          </p:nvPr>
        </p:nvSpPr>
        <p:spPr>
          <a:xfrm>
            <a:off x="1190868" y="2543571"/>
            <a:ext cx="1808714" cy="837266"/>
          </a:xfrm>
        </p:spPr>
        <p:txBody>
          <a:bodyPr>
            <a:normAutofit/>
          </a:bodyPr>
          <a:lstStyle/>
          <a:p>
            <a:r>
              <a:rPr lang="en-US" dirty="0"/>
              <a:t>Selecting the dataset</a:t>
            </a:r>
          </a:p>
          <a:p>
            <a:endParaRPr lang="en-US" dirty="0"/>
          </a:p>
        </p:txBody>
      </p:sp>
      <p:sp>
        <p:nvSpPr>
          <p:cNvPr id="14" name="Text Placeholder 13">
            <a:extLst>
              <a:ext uri="{FF2B5EF4-FFF2-40B4-BE49-F238E27FC236}">
                <a16:creationId xmlns:a16="http://schemas.microsoft.com/office/drawing/2014/main" id="{AB1EE341-8B2F-8040-8039-7E2744CBF157}"/>
              </a:ext>
            </a:extLst>
          </p:cNvPr>
          <p:cNvSpPr>
            <a:spLocks noGrp="1"/>
          </p:cNvSpPr>
          <p:nvPr>
            <p:ph type="body" sz="quarter" idx="16"/>
          </p:nvPr>
        </p:nvSpPr>
        <p:spPr>
          <a:xfrm>
            <a:off x="7883217" y="2310789"/>
            <a:ext cx="1808714" cy="1070048"/>
          </a:xfrm>
        </p:spPr>
        <p:txBody>
          <a:bodyPr>
            <a:normAutofit fontScale="92500"/>
          </a:bodyPr>
          <a:lstStyle/>
          <a:p>
            <a:r>
              <a:rPr lang="en-US" dirty="0"/>
              <a:t>Normalization and Standardization</a:t>
            </a:r>
          </a:p>
          <a:p>
            <a:endParaRPr lang="en-US" dirty="0"/>
          </a:p>
        </p:txBody>
      </p:sp>
      <p:sp>
        <p:nvSpPr>
          <p:cNvPr id="16" name="Text Placeholder 15">
            <a:extLst>
              <a:ext uri="{FF2B5EF4-FFF2-40B4-BE49-F238E27FC236}">
                <a16:creationId xmlns:a16="http://schemas.microsoft.com/office/drawing/2014/main" id="{3FB13A7A-7D06-4940-8148-F77B7AEB1080}"/>
              </a:ext>
            </a:extLst>
          </p:cNvPr>
          <p:cNvSpPr>
            <a:spLocks noGrp="1"/>
          </p:cNvSpPr>
          <p:nvPr>
            <p:ph type="body" sz="quarter" idx="18"/>
          </p:nvPr>
        </p:nvSpPr>
        <p:spPr>
          <a:xfrm>
            <a:off x="6239947" y="3974603"/>
            <a:ext cx="1753424" cy="849188"/>
          </a:xfrm>
        </p:spPr>
        <p:txBody>
          <a:bodyPr>
            <a:normAutofit/>
          </a:bodyPr>
          <a:lstStyle/>
          <a:p>
            <a:r>
              <a:rPr lang="en-US" dirty="0"/>
              <a:t>Data Visualization</a:t>
            </a:r>
          </a:p>
          <a:p>
            <a:endParaRPr lang="en-US" dirty="0"/>
          </a:p>
        </p:txBody>
      </p:sp>
      <p:sp>
        <p:nvSpPr>
          <p:cNvPr id="17" name="Text Placeholder 16">
            <a:extLst>
              <a:ext uri="{FF2B5EF4-FFF2-40B4-BE49-F238E27FC236}">
                <a16:creationId xmlns:a16="http://schemas.microsoft.com/office/drawing/2014/main" id="{DFD5C8C7-1AC6-5748-A02B-579C006BECEE}"/>
              </a:ext>
            </a:extLst>
          </p:cNvPr>
          <p:cNvSpPr>
            <a:spLocks noGrp="1"/>
          </p:cNvSpPr>
          <p:nvPr>
            <p:ph type="body" sz="quarter" idx="19"/>
          </p:nvPr>
        </p:nvSpPr>
        <p:spPr>
          <a:xfrm>
            <a:off x="9566243" y="3974603"/>
            <a:ext cx="1753424" cy="849188"/>
          </a:xfrm>
        </p:spPr>
        <p:txBody>
          <a:bodyPr>
            <a:normAutofit fontScale="85000" lnSpcReduction="20000"/>
          </a:bodyPr>
          <a:lstStyle/>
          <a:p>
            <a:r>
              <a:rPr lang="en-US" dirty="0"/>
              <a:t>Hypothesis Testing and Correlations</a:t>
            </a:r>
          </a:p>
          <a:p>
            <a:endParaRPr lang="en-US" dirty="0"/>
          </a:p>
        </p:txBody>
      </p:sp>
      <p:sp>
        <p:nvSpPr>
          <p:cNvPr id="15" name="Text Placeholder 14">
            <a:extLst>
              <a:ext uri="{FF2B5EF4-FFF2-40B4-BE49-F238E27FC236}">
                <a16:creationId xmlns:a16="http://schemas.microsoft.com/office/drawing/2014/main" id="{6D4D55D3-40C4-2840-B129-F887BC431211}"/>
              </a:ext>
            </a:extLst>
          </p:cNvPr>
          <p:cNvSpPr>
            <a:spLocks noGrp="1"/>
          </p:cNvSpPr>
          <p:nvPr>
            <p:ph type="body" sz="quarter" idx="17"/>
          </p:nvPr>
        </p:nvSpPr>
        <p:spPr>
          <a:xfrm>
            <a:off x="2873894" y="3974602"/>
            <a:ext cx="1753424" cy="753983"/>
          </a:xfrm>
        </p:spPr>
        <p:txBody>
          <a:bodyPr>
            <a:normAutofit lnSpcReduction="10000"/>
          </a:bodyPr>
          <a:lstStyle/>
          <a:p>
            <a:r>
              <a:rPr lang="en-US" dirty="0"/>
              <a:t>Cleaning the dataset</a:t>
            </a:r>
          </a:p>
          <a:p>
            <a:endParaRPr lang="en-US" dirty="0"/>
          </a:p>
        </p:txBody>
      </p:sp>
      <p:sp>
        <p:nvSpPr>
          <p:cNvPr id="18" name="Text Placeholder 17">
            <a:extLst>
              <a:ext uri="{FF2B5EF4-FFF2-40B4-BE49-F238E27FC236}">
                <a16:creationId xmlns:a16="http://schemas.microsoft.com/office/drawing/2014/main" id="{8AEF1D9F-EE8A-0E4F-928F-33FDCBB1BCD2}"/>
              </a:ext>
            </a:extLst>
          </p:cNvPr>
          <p:cNvSpPr>
            <a:spLocks noGrp="1"/>
          </p:cNvSpPr>
          <p:nvPr>
            <p:ph type="body" sz="quarter" idx="20"/>
          </p:nvPr>
        </p:nvSpPr>
        <p:spPr>
          <a:xfrm>
            <a:off x="4570259" y="2310789"/>
            <a:ext cx="1808714" cy="1070047"/>
          </a:xfrm>
        </p:spPr>
        <p:txBody>
          <a:bodyPr>
            <a:normAutofit lnSpcReduction="10000"/>
          </a:bodyPr>
          <a:lstStyle/>
          <a:p>
            <a:r>
              <a:rPr lang="en-US" sz="2000" b="1" dirty="0"/>
              <a:t>Choosing an appropriate sample</a:t>
            </a:r>
          </a:p>
          <a:p>
            <a:endParaRPr lang="en-US" dirty="0"/>
          </a:p>
        </p:txBody>
      </p:sp>
    </p:spTree>
    <p:extLst>
      <p:ext uri="{BB962C8B-B14F-4D97-AF65-F5344CB8AC3E}">
        <p14:creationId xmlns:p14="http://schemas.microsoft.com/office/powerpoint/2010/main" val="3696321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Title 1"/>
          <p:cNvSpPr>
            <a:spLocks noGrp="1"/>
          </p:cNvSpPr>
          <p:nvPr>
            <p:ph type="title"/>
          </p:nvPr>
        </p:nvSpPr>
        <p:spPr/>
        <p:txBody>
          <a:bodyPr>
            <a:noAutofit/>
          </a:bodyPr>
          <a:lstStyle/>
          <a:p>
            <a:r>
              <a:rPr lang="en-US" sz="3600" dirty="0"/>
              <a:t>Finding the relations between factors affecting weather</a:t>
            </a:r>
          </a:p>
        </p:txBody>
      </p:sp>
      <p:sp>
        <p:nvSpPr>
          <p:cNvPr id="2" name="Text Placeholder 1">
            <a:extLst>
              <a:ext uri="{FF2B5EF4-FFF2-40B4-BE49-F238E27FC236}">
                <a16:creationId xmlns:a16="http://schemas.microsoft.com/office/drawing/2014/main" id="{04422545-D6B0-8C4A-8550-9A2E45820E4E}"/>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D8003370-7C28-C548-AEF3-8A8D2DBB5A82}"/>
              </a:ext>
            </a:extLst>
          </p:cNvPr>
          <p:cNvSpPr>
            <a:spLocks noGrp="1"/>
          </p:cNvSpPr>
          <p:nvPr>
            <p:ph type="body" sz="quarter" idx="11"/>
          </p:nvPr>
        </p:nvSpPr>
        <p:spPr/>
        <p:txBody>
          <a:bodyPr/>
          <a:lstStyle/>
          <a:p>
            <a:endParaRPr lang="en-US" dirty="0"/>
          </a:p>
        </p:txBody>
      </p:sp>
      <p:sp>
        <p:nvSpPr>
          <p:cNvPr id="5" name="Text Placeholder 4">
            <a:extLst>
              <a:ext uri="{FF2B5EF4-FFF2-40B4-BE49-F238E27FC236}">
                <a16:creationId xmlns:a16="http://schemas.microsoft.com/office/drawing/2014/main" id="{E050C4B0-3D09-F342-89EF-9494B1D2A4B8}"/>
              </a:ext>
            </a:extLst>
          </p:cNvPr>
          <p:cNvSpPr>
            <a:spLocks noGrp="1"/>
          </p:cNvSpPr>
          <p:nvPr>
            <p:ph type="body" sz="quarter" idx="14"/>
          </p:nvPr>
        </p:nvSpPr>
        <p:spPr>
          <a:xfrm>
            <a:off x="1190868" y="2743200"/>
            <a:ext cx="1808714" cy="637637"/>
          </a:xfrm>
        </p:spPr>
        <p:txBody>
          <a:bodyPr>
            <a:noAutofit/>
          </a:bodyPr>
          <a:lstStyle/>
          <a:p>
            <a:r>
              <a:rPr lang="en-US" dirty="0"/>
              <a:t>Selecting the dataset</a:t>
            </a:r>
          </a:p>
        </p:txBody>
      </p:sp>
      <p:sp>
        <p:nvSpPr>
          <p:cNvPr id="6" name="Text Placeholder 5">
            <a:extLst>
              <a:ext uri="{FF2B5EF4-FFF2-40B4-BE49-F238E27FC236}">
                <a16:creationId xmlns:a16="http://schemas.microsoft.com/office/drawing/2014/main" id="{4521AC09-0B44-504C-9D8A-BB1BB8C7E5E9}"/>
              </a:ext>
            </a:extLst>
          </p:cNvPr>
          <p:cNvSpPr>
            <a:spLocks noGrp="1"/>
          </p:cNvSpPr>
          <p:nvPr>
            <p:ph type="body" sz="quarter" idx="15"/>
          </p:nvPr>
        </p:nvSpPr>
        <p:spPr>
          <a:xfrm>
            <a:off x="4556921" y="2425148"/>
            <a:ext cx="1808714" cy="955689"/>
          </a:xfrm>
        </p:spPr>
        <p:txBody>
          <a:bodyPr>
            <a:noAutofit/>
          </a:bodyPr>
          <a:lstStyle/>
          <a:p>
            <a:r>
              <a:rPr lang="en-US" dirty="0"/>
              <a:t>Choosing an appropriate sample</a:t>
            </a:r>
          </a:p>
        </p:txBody>
      </p:sp>
      <p:sp>
        <p:nvSpPr>
          <p:cNvPr id="7" name="Text Placeholder 6">
            <a:extLst>
              <a:ext uri="{FF2B5EF4-FFF2-40B4-BE49-F238E27FC236}">
                <a16:creationId xmlns:a16="http://schemas.microsoft.com/office/drawing/2014/main" id="{7EF44399-140A-6E48-8ABD-37155909F04B}"/>
              </a:ext>
            </a:extLst>
          </p:cNvPr>
          <p:cNvSpPr>
            <a:spLocks noGrp="1"/>
          </p:cNvSpPr>
          <p:nvPr>
            <p:ph type="body" sz="quarter" idx="16"/>
          </p:nvPr>
        </p:nvSpPr>
        <p:spPr>
          <a:xfrm>
            <a:off x="7883217" y="2425148"/>
            <a:ext cx="1808714" cy="1298713"/>
          </a:xfrm>
        </p:spPr>
        <p:txBody>
          <a:bodyPr>
            <a:noAutofit/>
          </a:bodyPr>
          <a:lstStyle/>
          <a:p>
            <a:r>
              <a:rPr lang="en-US" sz="1900" dirty="0"/>
              <a:t>Normalization and Standardization</a:t>
            </a:r>
          </a:p>
        </p:txBody>
      </p:sp>
      <p:sp>
        <p:nvSpPr>
          <p:cNvPr id="8" name="Text Placeholder 7">
            <a:extLst>
              <a:ext uri="{FF2B5EF4-FFF2-40B4-BE49-F238E27FC236}">
                <a16:creationId xmlns:a16="http://schemas.microsoft.com/office/drawing/2014/main" id="{6E63D8F2-9CB4-BD43-AFFB-1851EE835810}"/>
              </a:ext>
            </a:extLst>
          </p:cNvPr>
          <p:cNvSpPr>
            <a:spLocks noGrp="1"/>
          </p:cNvSpPr>
          <p:nvPr>
            <p:ph type="body" sz="quarter" idx="17"/>
          </p:nvPr>
        </p:nvSpPr>
        <p:spPr/>
        <p:txBody>
          <a:bodyPr>
            <a:noAutofit/>
          </a:bodyPr>
          <a:lstStyle/>
          <a:p>
            <a:r>
              <a:rPr lang="en-US" dirty="0"/>
              <a:t>Cleaning the dataset</a:t>
            </a:r>
          </a:p>
        </p:txBody>
      </p:sp>
      <p:sp>
        <p:nvSpPr>
          <p:cNvPr id="9" name="Text Placeholder 8">
            <a:extLst>
              <a:ext uri="{FF2B5EF4-FFF2-40B4-BE49-F238E27FC236}">
                <a16:creationId xmlns:a16="http://schemas.microsoft.com/office/drawing/2014/main" id="{E5D0ED98-092D-1A41-90E3-558A0227E0DE}"/>
              </a:ext>
            </a:extLst>
          </p:cNvPr>
          <p:cNvSpPr>
            <a:spLocks noGrp="1"/>
          </p:cNvSpPr>
          <p:nvPr>
            <p:ph type="body" sz="quarter" idx="18"/>
          </p:nvPr>
        </p:nvSpPr>
        <p:spPr>
          <a:xfrm>
            <a:off x="6220068" y="3974602"/>
            <a:ext cx="1753424" cy="610649"/>
          </a:xfrm>
        </p:spPr>
        <p:txBody>
          <a:bodyPr>
            <a:noAutofit/>
          </a:bodyPr>
          <a:lstStyle/>
          <a:p>
            <a:r>
              <a:rPr lang="en-US" dirty="0"/>
              <a:t>Data Visualization</a:t>
            </a:r>
          </a:p>
        </p:txBody>
      </p:sp>
      <p:sp>
        <p:nvSpPr>
          <p:cNvPr id="10" name="Text Placeholder 9">
            <a:extLst>
              <a:ext uri="{FF2B5EF4-FFF2-40B4-BE49-F238E27FC236}">
                <a16:creationId xmlns:a16="http://schemas.microsoft.com/office/drawing/2014/main" id="{0DC66AC6-F1B8-854D-A9C3-9D469D243A7A}"/>
              </a:ext>
            </a:extLst>
          </p:cNvPr>
          <p:cNvSpPr>
            <a:spLocks noGrp="1"/>
          </p:cNvSpPr>
          <p:nvPr>
            <p:ph type="body" sz="quarter" idx="19"/>
          </p:nvPr>
        </p:nvSpPr>
        <p:spPr>
          <a:xfrm>
            <a:off x="9566243" y="3974603"/>
            <a:ext cx="1753424" cy="610648"/>
          </a:xfrm>
        </p:spPr>
        <p:txBody>
          <a:bodyPr>
            <a:noAutofit/>
          </a:bodyPr>
          <a:lstStyle/>
          <a:p>
            <a:r>
              <a:rPr lang="en-US" dirty="0"/>
              <a:t>Hypothesis Testing and Correlations</a:t>
            </a:r>
          </a:p>
        </p:txBody>
      </p:sp>
    </p:spTree>
    <p:extLst>
      <p:ext uri="{BB962C8B-B14F-4D97-AF65-F5344CB8AC3E}">
        <p14:creationId xmlns:p14="http://schemas.microsoft.com/office/powerpoint/2010/main" val="20384621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Choosing an appropriate sample</a:t>
            </a:r>
          </a:p>
        </p:txBody>
      </p:sp>
      <p:sp>
        <p:nvSpPr>
          <p:cNvPr id="12" name="Content Placeholder 11"/>
          <p:cNvSpPr>
            <a:spLocks noGrp="1"/>
          </p:cNvSpPr>
          <p:nvPr>
            <p:ph idx="1"/>
          </p:nvPr>
        </p:nvSpPr>
        <p:spPr/>
        <p:txBody>
          <a:bodyPr>
            <a:normAutofit fontScale="92500" lnSpcReduction="10000"/>
          </a:bodyPr>
          <a:lstStyle/>
          <a:p>
            <a:r>
              <a:rPr lang="en-US" dirty="0"/>
              <a:t>We have to take many factors into consideration for the sample selection. We noticed during our visualization section that taking too many values can lead it to being cluttered and hard to understand. Therefore we decided to take a month’s data as our sample. </a:t>
            </a:r>
          </a:p>
          <a:p>
            <a:r>
              <a:rPr lang="en-US" dirty="0"/>
              <a:t>When we generalize the data to the population we can generalize it only for the specific month of the year. We have done the study for a month selected at random being the </a:t>
            </a:r>
            <a:r>
              <a:rPr lang="en-US" dirty="0" err="1"/>
              <a:t>Septemeber</a:t>
            </a:r>
            <a:r>
              <a:rPr lang="en-US" dirty="0"/>
              <a:t>  2016. Our code is written in such a manner that we can input which month we want and visualize its data and understand the trends of that month. Due to time constraints we could do only for the one month we have selected at random.</a:t>
            </a:r>
          </a:p>
        </p:txBody>
      </p:sp>
    </p:spTree>
    <p:extLst>
      <p:ext uri="{BB962C8B-B14F-4D97-AF65-F5344CB8AC3E}">
        <p14:creationId xmlns:p14="http://schemas.microsoft.com/office/powerpoint/2010/main" val="1504721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21" name="Text Placeholder 20">
            <a:extLst>
              <a:ext uri="{FF2B5EF4-FFF2-40B4-BE49-F238E27FC236}">
                <a16:creationId xmlns:a16="http://schemas.microsoft.com/office/drawing/2014/main" id="{163C0BA2-412D-334F-8B83-A41E7ACB7C64}"/>
              </a:ext>
            </a:extLst>
          </p:cNvPr>
          <p:cNvSpPr>
            <a:spLocks noGrp="1"/>
          </p:cNvSpPr>
          <p:nvPr>
            <p:ph type="body" sz="quarter" idx="10"/>
          </p:nvPr>
        </p:nvSpPr>
        <p:spPr/>
        <p:txBody>
          <a:bodyPr>
            <a:normAutofit fontScale="47500" lnSpcReduction="20000"/>
          </a:bodyPr>
          <a:lstStyle/>
          <a:p>
            <a:r>
              <a:rPr lang="en-US"/>
              <a:t>Selecting the dataset</a:t>
            </a:r>
          </a:p>
          <a:p>
            <a:endParaRPr lang="en-US" dirty="0"/>
          </a:p>
        </p:txBody>
      </p:sp>
      <p:sp>
        <p:nvSpPr>
          <p:cNvPr id="22" name="Text Placeholder 21">
            <a:extLst>
              <a:ext uri="{FF2B5EF4-FFF2-40B4-BE49-F238E27FC236}">
                <a16:creationId xmlns:a16="http://schemas.microsoft.com/office/drawing/2014/main" id="{F1B0A315-1C43-2642-9DFF-128F0FD8E6E7}"/>
              </a:ext>
            </a:extLst>
          </p:cNvPr>
          <p:cNvSpPr>
            <a:spLocks noGrp="1"/>
          </p:cNvSpPr>
          <p:nvPr>
            <p:ph type="body" sz="quarter" idx="11"/>
          </p:nvPr>
        </p:nvSpPr>
        <p:spPr/>
        <p:txBody>
          <a:bodyPr>
            <a:normAutofit/>
          </a:bodyPr>
          <a:lstStyle/>
          <a:p>
            <a:r>
              <a:rPr lang="en-US"/>
              <a:t>Normalization and Standardization</a:t>
            </a:r>
          </a:p>
          <a:p>
            <a:endParaRPr lang="en-US" dirty="0"/>
          </a:p>
        </p:txBody>
      </p:sp>
      <p:sp>
        <p:nvSpPr>
          <p:cNvPr id="23" name="Text Placeholder 22">
            <a:extLst>
              <a:ext uri="{FF2B5EF4-FFF2-40B4-BE49-F238E27FC236}">
                <a16:creationId xmlns:a16="http://schemas.microsoft.com/office/drawing/2014/main" id="{8EAD6DF3-6ECD-1B4E-ACE0-D741226217EA}"/>
              </a:ext>
            </a:extLst>
          </p:cNvPr>
          <p:cNvSpPr>
            <a:spLocks noGrp="1"/>
          </p:cNvSpPr>
          <p:nvPr>
            <p:ph type="body" sz="quarter" idx="14"/>
          </p:nvPr>
        </p:nvSpPr>
        <p:spPr>
          <a:xfrm>
            <a:off x="1190868" y="2626853"/>
            <a:ext cx="1808714" cy="753984"/>
          </a:xfrm>
        </p:spPr>
        <p:txBody>
          <a:bodyPr>
            <a:normAutofit lnSpcReduction="10000"/>
          </a:bodyPr>
          <a:lstStyle/>
          <a:p>
            <a:r>
              <a:rPr lang="en-US" dirty="0"/>
              <a:t>Selecting the dataset</a:t>
            </a:r>
          </a:p>
          <a:p>
            <a:endParaRPr lang="en-US" dirty="0"/>
          </a:p>
        </p:txBody>
      </p:sp>
      <p:sp>
        <p:nvSpPr>
          <p:cNvPr id="24" name="Text Placeholder 23">
            <a:extLst>
              <a:ext uri="{FF2B5EF4-FFF2-40B4-BE49-F238E27FC236}">
                <a16:creationId xmlns:a16="http://schemas.microsoft.com/office/drawing/2014/main" id="{0BAAC359-949C-7A45-929F-8CC2E497BA53}"/>
              </a:ext>
            </a:extLst>
          </p:cNvPr>
          <p:cNvSpPr>
            <a:spLocks noGrp="1"/>
          </p:cNvSpPr>
          <p:nvPr>
            <p:ph type="body" sz="quarter" idx="15"/>
          </p:nvPr>
        </p:nvSpPr>
        <p:spPr>
          <a:xfrm>
            <a:off x="4556921" y="2475487"/>
            <a:ext cx="1808714" cy="905350"/>
          </a:xfrm>
        </p:spPr>
        <p:txBody>
          <a:bodyPr>
            <a:normAutofit fontScale="92500" lnSpcReduction="20000"/>
          </a:bodyPr>
          <a:lstStyle/>
          <a:p>
            <a:r>
              <a:rPr lang="en-US" dirty="0"/>
              <a:t>Choosing an appropriate sample</a:t>
            </a:r>
          </a:p>
          <a:p>
            <a:endParaRPr lang="en-US" dirty="0"/>
          </a:p>
        </p:txBody>
      </p:sp>
      <p:sp>
        <p:nvSpPr>
          <p:cNvPr id="25" name="Text Placeholder 24">
            <a:extLst>
              <a:ext uri="{FF2B5EF4-FFF2-40B4-BE49-F238E27FC236}">
                <a16:creationId xmlns:a16="http://schemas.microsoft.com/office/drawing/2014/main" id="{9D189667-0DBA-C742-A95D-03C44D128E5A}"/>
              </a:ext>
            </a:extLst>
          </p:cNvPr>
          <p:cNvSpPr>
            <a:spLocks noGrp="1"/>
          </p:cNvSpPr>
          <p:nvPr>
            <p:ph type="body" sz="quarter" idx="16"/>
          </p:nvPr>
        </p:nvSpPr>
        <p:spPr>
          <a:xfrm>
            <a:off x="7883217" y="2340637"/>
            <a:ext cx="1808714" cy="1040200"/>
          </a:xfrm>
        </p:spPr>
        <p:txBody>
          <a:bodyPr>
            <a:normAutofit fontScale="92500"/>
          </a:bodyPr>
          <a:lstStyle/>
          <a:p>
            <a:r>
              <a:rPr lang="en-US" dirty="0"/>
              <a:t>Normalization and Standardization</a:t>
            </a:r>
          </a:p>
          <a:p>
            <a:endParaRPr lang="en-US" dirty="0"/>
          </a:p>
        </p:txBody>
      </p:sp>
      <p:sp>
        <p:nvSpPr>
          <p:cNvPr id="26" name="Text Placeholder 25">
            <a:extLst>
              <a:ext uri="{FF2B5EF4-FFF2-40B4-BE49-F238E27FC236}">
                <a16:creationId xmlns:a16="http://schemas.microsoft.com/office/drawing/2014/main" id="{D74E9667-A30F-1545-8E36-7B306EC20594}"/>
              </a:ext>
            </a:extLst>
          </p:cNvPr>
          <p:cNvSpPr>
            <a:spLocks noGrp="1"/>
          </p:cNvSpPr>
          <p:nvPr>
            <p:ph type="body" sz="quarter" idx="17"/>
          </p:nvPr>
        </p:nvSpPr>
        <p:spPr>
          <a:xfrm>
            <a:off x="2873894" y="3974603"/>
            <a:ext cx="1753424" cy="951916"/>
          </a:xfrm>
        </p:spPr>
        <p:txBody>
          <a:bodyPr>
            <a:normAutofit/>
          </a:bodyPr>
          <a:lstStyle/>
          <a:p>
            <a:r>
              <a:rPr lang="en-US" dirty="0"/>
              <a:t>Cleaning the dataset</a:t>
            </a:r>
          </a:p>
          <a:p>
            <a:endParaRPr lang="en-US" dirty="0"/>
          </a:p>
        </p:txBody>
      </p:sp>
      <p:sp>
        <p:nvSpPr>
          <p:cNvPr id="3" name="Text Placeholder 2"/>
          <p:cNvSpPr>
            <a:spLocks noGrp="1"/>
          </p:cNvSpPr>
          <p:nvPr>
            <p:ph type="body" sz="quarter" idx="19"/>
          </p:nvPr>
        </p:nvSpPr>
        <p:spPr>
          <a:xfrm>
            <a:off x="9566243" y="3974603"/>
            <a:ext cx="1753424" cy="951916"/>
          </a:xfrm>
        </p:spPr>
        <p:txBody>
          <a:bodyPr>
            <a:normAutofit fontScale="92500" lnSpcReduction="10000"/>
          </a:bodyPr>
          <a:lstStyle/>
          <a:p>
            <a:r>
              <a:rPr lang="en-US" dirty="0"/>
              <a:t>Hypothesis Testing and Correlations</a:t>
            </a:r>
          </a:p>
          <a:p>
            <a:endParaRPr lang="en-US" dirty="0"/>
          </a:p>
        </p:txBody>
      </p:sp>
      <p:sp>
        <p:nvSpPr>
          <p:cNvPr id="5" name="Text Placeholder 4"/>
          <p:cNvSpPr>
            <a:spLocks noGrp="1"/>
          </p:cNvSpPr>
          <p:nvPr>
            <p:ph type="body" sz="quarter" idx="21"/>
          </p:nvPr>
        </p:nvSpPr>
        <p:spPr/>
        <p:txBody>
          <a:bodyPr/>
          <a:lstStyle/>
          <a:p>
            <a:r>
              <a:rPr lang="en-US" sz="2000" b="1" dirty="0"/>
              <a:t>Data Visualization</a:t>
            </a:r>
          </a:p>
          <a:p>
            <a:endParaRPr lang="en-US" dirty="0"/>
          </a:p>
        </p:txBody>
      </p:sp>
    </p:spTree>
    <p:extLst>
      <p:ext uri="{BB962C8B-B14F-4D97-AF65-F5344CB8AC3E}">
        <p14:creationId xmlns:p14="http://schemas.microsoft.com/office/powerpoint/2010/main" val="2979324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Data Visualization</a:t>
            </a:r>
          </a:p>
        </p:txBody>
      </p:sp>
      <p:sp>
        <p:nvSpPr>
          <p:cNvPr id="12" name="Content Placeholder 11"/>
          <p:cNvSpPr>
            <a:spLocks noGrp="1"/>
          </p:cNvSpPr>
          <p:nvPr>
            <p:ph idx="1"/>
          </p:nvPr>
        </p:nvSpPr>
        <p:spPr/>
        <p:txBody>
          <a:bodyPr/>
          <a:lstStyle/>
          <a:p>
            <a:r>
              <a:rPr lang="en-US" dirty="0"/>
              <a:t>We decided to use box plots first to see how our data is distributed initially. We have drawn box plots to compare for the various factors that are mentioned in the dataset. We also did individual box plots for the factors of the sample that we have selected. We take the input for the date and time for whatever month we want and we have selected the month of September 2016. </a:t>
            </a:r>
          </a:p>
        </p:txBody>
      </p:sp>
    </p:spTree>
    <p:extLst>
      <p:ext uri="{BB962C8B-B14F-4D97-AF65-F5344CB8AC3E}">
        <p14:creationId xmlns:p14="http://schemas.microsoft.com/office/powerpoint/2010/main" val="2318286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Visualization-Taking Date Input</a:t>
            </a:r>
          </a:p>
        </p:txBody>
      </p:sp>
      <p:pic>
        <p:nvPicPr>
          <p:cNvPr id="6" name="Content Placeholder 5"/>
          <p:cNvPicPr>
            <a:picLocks noGrp="1" noChangeAspect="1"/>
          </p:cNvPicPr>
          <p:nvPr>
            <p:ph sz="half" idx="1"/>
          </p:nvPr>
        </p:nvPicPr>
        <p:blipFill rotWithShape="1">
          <a:blip r:embed="rId2"/>
          <a:srcRect l="5341" t="27964" r="73874" b="23072"/>
          <a:stretch/>
        </p:blipFill>
        <p:spPr>
          <a:xfrm>
            <a:off x="1126432" y="2483996"/>
            <a:ext cx="4041916" cy="3462775"/>
          </a:xfrm>
        </p:spPr>
      </p:pic>
      <p:sp>
        <p:nvSpPr>
          <p:cNvPr id="5" name="Content Placeholder 4"/>
          <p:cNvSpPr>
            <a:spLocks noGrp="1"/>
          </p:cNvSpPr>
          <p:nvPr>
            <p:ph sz="half" idx="2"/>
          </p:nvPr>
        </p:nvSpPr>
        <p:spPr/>
        <p:txBody>
          <a:bodyPr/>
          <a:lstStyle/>
          <a:p>
            <a:r>
              <a:rPr lang="en-US" dirty="0"/>
              <a:t>We use the code on the right to take the input of date. We have given the month that we selected at random. </a:t>
            </a:r>
          </a:p>
        </p:txBody>
      </p:sp>
    </p:spTree>
    <p:extLst>
      <p:ext uri="{BB962C8B-B14F-4D97-AF65-F5344CB8AC3E}">
        <p14:creationId xmlns:p14="http://schemas.microsoft.com/office/powerpoint/2010/main" val="24691000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err="1"/>
              <a:t>Visualisation</a:t>
            </a:r>
            <a:r>
              <a:rPr lang="en-US" dirty="0"/>
              <a:t>-Box Plot 1</a:t>
            </a:r>
          </a:p>
        </p:txBody>
      </p:sp>
      <p:sp>
        <p:nvSpPr>
          <p:cNvPr id="5" name="Content Placeholder 4"/>
          <p:cNvSpPr>
            <a:spLocks noGrp="1"/>
          </p:cNvSpPr>
          <p:nvPr>
            <p:ph sz="half" idx="2"/>
          </p:nvPr>
        </p:nvSpPr>
        <p:spPr/>
        <p:txBody>
          <a:bodyPr/>
          <a:lstStyle/>
          <a:p>
            <a:r>
              <a:rPr lang="en-US" dirty="0"/>
              <a:t>Using the code on the right, we can get a boxplot for the temperature ,pressure , humidity and dew point. </a:t>
            </a:r>
          </a:p>
          <a:p>
            <a:r>
              <a:rPr lang="en-US" dirty="0"/>
              <a:t>We can try to see if there is any visible trend in the data.</a:t>
            </a:r>
          </a:p>
        </p:txBody>
      </p:sp>
      <p:pic>
        <p:nvPicPr>
          <p:cNvPr id="8" name="Content Placeholder 7"/>
          <p:cNvPicPr>
            <a:picLocks noGrp="1" noChangeAspect="1"/>
          </p:cNvPicPr>
          <p:nvPr>
            <p:ph sz="half" idx="1"/>
          </p:nvPr>
        </p:nvPicPr>
        <p:blipFill rotWithShape="1">
          <a:blip r:embed="rId2"/>
          <a:srcRect l="4778" t="27465" r="62396" b="67985"/>
          <a:stretch/>
        </p:blipFill>
        <p:spPr>
          <a:xfrm>
            <a:off x="1159279" y="2692841"/>
            <a:ext cx="4936722" cy="540690"/>
          </a:xfrm>
        </p:spPr>
      </p:pic>
      <p:pic>
        <p:nvPicPr>
          <p:cNvPr id="10" name="Picture 9"/>
          <p:cNvPicPr>
            <a:picLocks noChangeAspect="1"/>
          </p:cNvPicPr>
          <p:nvPr/>
        </p:nvPicPr>
        <p:blipFill rotWithShape="1">
          <a:blip r:embed="rId3"/>
          <a:srcRect l="4675" t="29749" r="63369" b="60739"/>
          <a:stretch/>
        </p:blipFill>
        <p:spPr>
          <a:xfrm>
            <a:off x="1192371" y="3233531"/>
            <a:ext cx="4988973" cy="834888"/>
          </a:xfrm>
          <a:prstGeom prst="rect">
            <a:avLst/>
          </a:prstGeom>
        </p:spPr>
      </p:pic>
      <p:pic>
        <p:nvPicPr>
          <p:cNvPr id="11" name="Picture 10"/>
          <p:cNvPicPr>
            <a:picLocks noChangeAspect="1"/>
          </p:cNvPicPr>
          <p:nvPr/>
        </p:nvPicPr>
        <p:blipFill rotWithShape="1">
          <a:blip r:embed="rId4"/>
          <a:srcRect l="4782" t="33325" r="64130" b="60740"/>
          <a:stretch/>
        </p:blipFill>
        <p:spPr>
          <a:xfrm>
            <a:off x="1159279" y="4068419"/>
            <a:ext cx="4936722" cy="673211"/>
          </a:xfrm>
          <a:prstGeom prst="rect">
            <a:avLst/>
          </a:prstGeom>
        </p:spPr>
      </p:pic>
    </p:spTree>
    <p:extLst>
      <p:ext uri="{BB962C8B-B14F-4D97-AF65-F5344CB8AC3E}">
        <p14:creationId xmlns:p14="http://schemas.microsoft.com/office/powerpoint/2010/main" val="1824131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1</a:t>
            </a:r>
          </a:p>
        </p:txBody>
      </p:sp>
      <p:sp>
        <p:nvSpPr>
          <p:cNvPr id="5" name="Content Placeholder 4"/>
          <p:cNvSpPr>
            <a:spLocks noGrp="1"/>
          </p:cNvSpPr>
          <p:nvPr>
            <p:ph idx="1"/>
          </p:nvPr>
        </p:nvSpPr>
        <p:spPr/>
        <p:txBody>
          <a:bodyPr/>
          <a:lstStyle/>
          <a:p>
            <a:r>
              <a:rPr lang="en-US" dirty="0"/>
              <a:t>This is how the box plot appears for temperature</a:t>
            </a:r>
          </a:p>
        </p:txBody>
      </p:sp>
      <p:pic>
        <p:nvPicPr>
          <p:cNvPr id="7" name="Picture 6"/>
          <p:cNvPicPr>
            <a:picLocks noChangeAspect="1"/>
          </p:cNvPicPr>
          <p:nvPr/>
        </p:nvPicPr>
        <p:blipFill rotWithShape="1">
          <a:blip r:embed="rId2"/>
          <a:srcRect l="6304" t="37278" r="870" b="19792"/>
          <a:stretch/>
        </p:blipFill>
        <p:spPr>
          <a:xfrm>
            <a:off x="887895" y="3204081"/>
            <a:ext cx="10555355" cy="2942720"/>
          </a:xfrm>
          <a:prstGeom prst="rect">
            <a:avLst/>
          </a:prstGeom>
        </p:spPr>
      </p:pic>
    </p:spTree>
    <p:extLst>
      <p:ext uri="{BB962C8B-B14F-4D97-AF65-F5344CB8AC3E}">
        <p14:creationId xmlns:p14="http://schemas.microsoft.com/office/powerpoint/2010/main" val="40143617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Plot1</a:t>
            </a:r>
          </a:p>
        </p:txBody>
      </p:sp>
      <p:sp>
        <p:nvSpPr>
          <p:cNvPr id="3" name="Content Placeholder 2"/>
          <p:cNvSpPr>
            <a:spLocks noGrp="1"/>
          </p:cNvSpPr>
          <p:nvPr>
            <p:ph idx="1"/>
          </p:nvPr>
        </p:nvSpPr>
        <p:spPr/>
        <p:txBody>
          <a:bodyPr/>
          <a:lstStyle/>
          <a:p>
            <a:r>
              <a:rPr lang="en-US" dirty="0"/>
              <a:t>This is how the box plot appears for humidity</a:t>
            </a:r>
          </a:p>
        </p:txBody>
      </p:sp>
      <p:pic>
        <p:nvPicPr>
          <p:cNvPr id="4" name="Picture 3"/>
          <p:cNvPicPr>
            <a:picLocks noChangeAspect="1"/>
          </p:cNvPicPr>
          <p:nvPr/>
        </p:nvPicPr>
        <p:blipFill rotWithShape="1">
          <a:blip r:embed="rId2"/>
          <a:srcRect l="7174" t="42199" b="18052"/>
          <a:stretch/>
        </p:blipFill>
        <p:spPr>
          <a:xfrm>
            <a:off x="1073426" y="3260034"/>
            <a:ext cx="10190922" cy="2981739"/>
          </a:xfrm>
          <a:prstGeom prst="rect">
            <a:avLst/>
          </a:prstGeom>
        </p:spPr>
      </p:pic>
    </p:spTree>
    <p:extLst>
      <p:ext uri="{BB962C8B-B14F-4D97-AF65-F5344CB8AC3E}">
        <p14:creationId xmlns:p14="http://schemas.microsoft.com/office/powerpoint/2010/main" val="1155253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Plot1</a:t>
            </a:r>
          </a:p>
        </p:txBody>
      </p:sp>
      <p:sp>
        <p:nvSpPr>
          <p:cNvPr id="3" name="Content Placeholder 2"/>
          <p:cNvSpPr>
            <a:spLocks noGrp="1"/>
          </p:cNvSpPr>
          <p:nvPr>
            <p:ph idx="1"/>
          </p:nvPr>
        </p:nvSpPr>
        <p:spPr/>
        <p:txBody>
          <a:bodyPr/>
          <a:lstStyle/>
          <a:p>
            <a:r>
              <a:rPr lang="en-US" dirty="0"/>
              <a:t>This is the box plot for the dew point</a:t>
            </a:r>
          </a:p>
        </p:txBody>
      </p:sp>
      <p:pic>
        <p:nvPicPr>
          <p:cNvPr id="4" name="Picture 3"/>
          <p:cNvPicPr>
            <a:picLocks noChangeAspect="1"/>
          </p:cNvPicPr>
          <p:nvPr/>
        </p:nvPicPr>
        <p:blipFill rotWithShape="1">
          <a:blip r:embed="rId2"/>
          <a:srcRect l="6740" t="43282" r="760" b="14304"/>
          <a:stretch/>
        </p:blipFill>
        <p:spPr>
          <a:xfrm>
            <a:off x="901147" y="3239420"/>
            <a:ext cx="10389704" cy="2907381"/>
          </a:xfrm>
          <a:prstGeom prst="rect">
            <a:avLst/>
          </a:prstGeom>
        </p:spPr>
      </p:pic>
    </p:spTree>
    <p:extLst>
      <p:ext uri="{BB962C8B-B14F-4D97-AF65-F5344CB8AC3E}">
        <p14:creationId xmlns:p14="http://schemas.microsoft.com/office/powerpoint/2010/main" val="2307475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Plot1</a:t>
            </a:r>
          </a:p>
        </p:txBody>
      </p:sp>
      <p:sp>
        <p:nvSpPr>
          <p:cNvPr id="3" name="Content Placeholder 2"/>
          <p:cNvSpPr>
            <a:spLocks noGrp="1"/>
          </p:cNvSpPr>
          <p:nvPr>
            <p:ph idx="1"/>
          </p:nvPr>
        </p:nvSpPr>
        <p:spPr/>
        <p:txBody>
          <a:bodyPr/>
          <a:lstStyle/>
          <a:p>
            <a:r>
              <a:rPr lang="en-US" dirty="0"/>
              <a:t>The box plot for the pressure has an outlier. There is the outlier for pressure of the maximum value. Therefore we are removing it from the dataset. After applying the below code that outlier is dropped.</a:t>
            </a:r>
          </a:p>
          <a:p>
            <a:endParaRPr lang="en-US" dirty="0"/>
          </a:p>
        </p:txBody>
      </p:sp>
      <p:pic>
        <p:nvPicPr>
          <p:cNvPr id="4" name="Picture 3"/>
          <p:cNvPicPr>
            <a:picLocks noChangeAspect="1"/>
          </p:cNvPicPr>
          <p:nvPr/>
        </p:nvPicPr>
        <p:blipFill rotWithShape="1">
          <a:blip r:embed="rId2"/>
          <a:srcRect l="4891" t="41348" r="60761" b="49179"/>
          <a:stretch/>
        </p:blipFill>
        <p:spPr>
          <a:xfrm>
            <a:off x="1815548" y="3909391"/>
            <a:ext cx="7779026" cy="1616765"/>
          </a:xfrm>
          <a:prstGeom prst="rect">
            <a:avLst/>
          </a:prstGeom>
        </p:spPr>
      </p:pic>
    </p:spTree>
    <p:extLst>
      <p:ext uri="{BB962C8B-B14F-4D97-AF65-F5344CB8AC3E}">
        <p14:creationId xmlns:p14="http://schemas.microsoft.com/office/powerpoint/2010/main" val="17018836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Plot1</a:t>
            </a:r>
          </a:p>
        </p:txBody>
      </p:sp>
      <p:sp>
        <p:nvSpPr>
          <p:cNvPr id="3" name="Content Placeholder 2"/>
          <p:cNvSpPr>
            <a:spLocks noGrp="1"/>
          </p:cNvSpPr>
          <p:nvPr>
            <p:ph idx="1"/>
          </p:nvPr>
        </p:nvSpPr>
        <p:spPr/>
        <p:txBody>
          <a:bodyPr/>
          <a:lstStyle/>
          <a:p>
            <a:r>
              <a:rPr lang="en-US" dirty="0"/>
              <a:t>This is the box plot for pressure after removing the outlier</a:t>
            </a:r>
          </a:p>
        </p:txBody>
      </p:sp>
      <p:pic>
        <p:nvPicPr>
          <p:cNvPr id="5" name="Picture 4"/>
          <p:cNvPicPr>
            <a:picLocks noChangeAspect="1"/>
          </p:cNvPicPr>
          <p:nvPr/>
        </p:nvPicPr>
        <p:blipFill rotWithShape="1">
          <a:blip r:embed="rId2"/>
          <a:srcRect l="6739" t="40575" b="19985"/>
          <a:stretch/>
        </p:blipFill>
        <p:spPr>
          <a:xfrm>
            <a:off x="834887" y="3273287"/>
            <a:ext cx="10535478" cy="2703443"/>
          </a:xfrm>
          <a:prstGeom prst="rect">
            <a:avLst/>
          </a:prstGeom>
        </p:spPr>
      </p:pic>
    </p:spTree>
    <p:extLst>
      <p:ext uri="{BB962C8B-B14F-4D97-AF65-F5344CB8AC3E}">
        <p14:creationId xmlns:p14="http://schemas.microsoft.com/office/powerpoint/2010/main" val="2245928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F12DFA-22DE-CD4E-B945-53EBABD8D2A7}"/>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B07C69C8-53A1-0D46-99F5-0DEFD0A35370}"/>
              </a:ext>
            </a:extLst>
          </p:cNvPr>
          <p:cNvSpPr>
            <a:spLocks noGrp="1"/>
          </p:cNvSpPr>
          <p:nvPr>
            <p:ph type="body" sz="quarter" idx="11"/>
          </p:nvPr>
        </p:nvSpPr>
        <p:spPr/>
        <p:txBody>
          <a:bodyPr/>
          <a:lstStyle/>
          <a:p>
            <a:endParaRPr lang="en-US" dirty="0"/>
          </a:p>
        </p:txBody>
      </p:sp>
      <p:sp>
        <p:nvSpPr>
          <p:cNvPr id="5" name="Text Placeholder 4">
            <a:extLst>
              <a:ext uri="{FF2B5EF4-FFF2-40B4-BE49-F238E27FC236}">
                <a16:creationId xmlns:a16="http://schemas.microsoft.com/office/drawing/2014/main" id="{F41C5006-B8FB-B946-8186-689141C13D67}"/>
              </a:ext>
            </a:extLst>
          </p:cNvPr>
          <p:cNvSpPr>
            <a:spLocks noGrp="1"/>
          </p:cNvSpPr>
          <p:nvPr>
            <p:ph type="body" sz="quarter" idx="14"/>
          </p:nvPr>
        </p:nvSpPr>
        <p:spPr/>
        <p:txBody>
          <a:bodyPr/>
          <a:lstStyle/>
          <a:p>
            <a:r>
              <a:rPr lang="en-US" sz="2000" b="1" dirty="0"/>
              <a:t>Selecting the dataset</a:t>
            </a:r>
          </a:p>
          <a:p>
            <a:endParaRPr lang="en-US" dirty="0"/>
          </a:p>
        </p:txBody>
      </p:sp>
      <p:sp>
        <p:nvSpPr>
          <p:cNvPr id="6" name="Text Placeholder 5">
            <a:extLst>
              <a:ext uri="{FF2B5EF4-FFF2-40B4-BE49-F238E27FC236}">
                <a16:creationId xmlns:a16="http://schemas.microsoft.com/office/drawing/2014/main" id="{4AB0DEDA-7015-F248-95A6-4B9745E4EF59}"/>
              </a:ext>
            </a:extLst>
          </p:cNvPr>
          <p:cNvSpPr>
            <a:spLocks noGrp="1"/>
          </p:cNvSpPr>
          <p:nvPr>
            <p:ph type="body" sz="quarter" idx="15"/>
          </p:nvPr>
        </p:nvSpPr>
        <p:spPr>
          <a:xfrm>
            <a:off x="4556921" y="2543572"/>
            <a:ext cx="1808714" cy="837266"/>
          </a:xfrm>
        </p:spPr>
        <p:txBody>
          <a:bodyPr>
            <a:normAutofit fontScale="32500" lnSpcReduction="20000"/>
          </a:bodyPr>
          <a:lstStyle/>
          <a:p>
            <a:r>
              <a:rPr lang="en-US" sz="5000" dirty="0"/>
              <a:t>Choosing an appropriate sample</a:t>
            </a:r>
          </a:p>
          <a:p>
            <a:endParaRPr lang="en-US" dirty="0"/>
          </a:p>
        </p:txBody>
      </p:sp>
      <p:sp>
        <p:nvSpPr>
          <p:cNvPr id="7" name="Text Placeholder 6">
            <a:extLst>
              <a:ext uri="{FF2B5EF4-FFF2-40B4-BE49-F238E27FC236}">
                <a16:creationId xmlns:a16="http://schemas.microsoft.com/office/drawing/2014/main" id="{0E21D25B-A1BA-EE46-B191-61B91128E701}"/>
              </a:ext>
            </a:extLst>
          </p:cNvPr>
          <p:cNvSpPr>
            <a:spLocks noGrp="1"/>
          </p:cNvSpPr>
          <p:nvPr>
            <p:ph type="body" sz="quarter" idx="16"/>
          </p:nvPr>
        </p:nvSpPr>
        <p:spPr>
          <a:xfrm>
            <a:off x="7883217" y="2543571"/>
            <a:ext cx="1808714" cy="837266"/>
          </a:xfrm>
        </p:spPr>
        <p:txBody>
          <a:bodyPr>
            <a:normAutofit fontScale="85000" lnSpcReduction="20000"/>
          </a:bodyPr>
          <a:lstStyle/>
          <a:p>
            <a:r>
              <a:rPr lang="en-US" dirty="0"/>
              <a:t>Normalization and Standardization</a:t>
            </a:r>
          </a:p>
          <a:p>
            <a:endParaRPr lang="en-US" dirty="0"/>
          </a:p>
        </p:txBody>
      </p:sp>
      <p:sp>
        <p:nvSpPr>
          <p:cNvPr id="8" name="Text Placeholder 7">
            <a:extLst>
              <a:ext uri="{FF2B5EF4-FFF2-40B4-BE49-F238E27FC236}">
                <a16:creationId xmlns:a16="http://schemas.microsoft.com/office/drawing/2014/main" id="{844D0FAB-17DB-5C42-AD6C-EF916E76A3CB}"/>
              </a:ext>
            </a:extLst>
          </p:cNvPr>
          <p:cNvSpPr>
            <a:spLocks noGrp="1"/>
          </p:cNvSpPr>
          <p:nvPr>
            <p:ph type="body" sz="quarter" idx="17"/>
          </p:nvPr>
        </p:nvSpPr>
        <p:spPr>
          <a:xfrm>
            <a:off x="2801670" y="3974602"/>
            <a:ext cx="1753424" cy="707417"/>
          </a:xfrm>
        </p:spPr>
        <p:txBody>
          <a:bodyPr>
            <a:normAutofit fontScale="32500" lnSpcReduction="20000"/>
          </a:bodyPr>
          <a:lstStyle/>
          <a:p>
            <a:r>
              <a:rPr lang="en-US" sz="6200" dirty="0"/>
              <a:t>Cleaning the dataset</a:t>
            </a:r>
          </a:p>
          <a:p>
            <a:endParaRPr lang="en-US" dirty="0"/>
          </a:p>
        </p:txBody>
      </p:sp>
      <p:sp>
        <p:nvSpPr>
          <p:cNvPr id="9" name="Text Placeholder 8">
            <a:extLst>
              <a:ext uri="{FF2B5EF4-FFF2-40B4-BE49-F238E27FC236}">
                <a16:creationId xmlns:a16="http://schemas.microsoft.com/office/drawing/2014/main" id="{D41F2805-0174-634E-8FCF-611BE2162CE4}"/>
              </a:ext>
            </a:extLst>
          </p:cNvPr>
          <p:cNvSpPr>
            <a:spLocks noGrp="1"/>
          </p:cNvSpPr>
          <p:nvPr>
            <p:ph type="body" sz="quarter" idx="18"/>
          </p:nvPr>
        </p:nvSpPr>
        <p:spPr>
          <a:xfrm>
            <a:off x="6239947" y="3974603"/>
            <a:ext cx="1753424" cy="753984"/>
          </a:xfrm>
        </p:spPr>
        <p:txBody>
          <a:bodyPr>
            <a:normAutofit lnSpcReduction="10000"/>
          </a:bodyPr>
          <a:lstStyle/>
          <a:p>
            <a:r>
              <a:rPr lang="en-US" dirty="0"/>
              <a:t>Data Visualization</a:t>
            </a:r>
          </a:p>
          <a:p>
            <a:endParaRPr lang="en-US" dirty="0"/>
          </a:p>
        </p:txBody>
      </p:sp>
      <p:sp>
        <p:nvSpPr>
          <p:cNvPr id="10" name="Text Placeholder 9">
            <a:extLst>
              <a:ext uri="{FF2B5EF4-FFF2-40B4-BE49-F238E27FC236}">
                <a16:creationId xmlns:a16="http://schemas.microsoft.com/office/drawing/2014/main" id="{F098FB12-D6FA-4346-86FD-9D1132977ED7}"/>
              </a:ext>
            </a:extLst>
          </p:cNvPr>
          <p:cNvSpPr>
            <a:spLocks noGrp="1"/>
          </p:cNvSpPr>
          <p:nvPr>
            <p:ph type="body" sz="quarter" idx="19"/>
          </p:nvPr>
        </p:nvSpPr>
        <p:spPr>
          <a:xfrm>
            <a:off x="9566243" y="3974603"/>
            <a:ext cx="1753424" cy="849188"/>
          </a:xfrm>
        </p:spPr>
        <p:txBody>
          <a:bodyPr>
            <a:normAutofit fontScale="85000" lnSpcReduction="20000"/>
          </a:bodyPr>
          <a:lstStyle/>
          <a:p>
            <a:r>
              <a:rPr lang="en-US" dirty="0"/>
              <a:t>Hypothesis Testing and Correlations</a:t>
            </a:r>
          </a:p>
          <a:p>
            <a:endParaRPr lang="en-US" dirty="0"/>
          </a:p>
        </p:txBody>
      </p:sp>
      <p:sp>
        <p:nvSpPr>
          <p:cNvPr id="11" name="Title 10"/>
          <p:cNvSpPr>
            <a:spLocks noGrp="1"/>
          </p:cNvSpPr>
          <p:nvPr>
            <p:ph type="title"/>
          </p:nvPr>
        </p:nvSpPr>
        <p:spPr/>
        <p:txBody>
          <a:bodyPr/>
          <a:lstStyle/>
          <a:p>
            <a:endParaRPr lang="en-US" dirty="0"/>
          </a:p>
        </p:txBody>
      </p:sp>
    </p:spTree>
    <p:extLst>
      <p:ext uri="{BB962C8B-B14F-4D97-AF65-F5344CB8AC3E}">
        <p14:creationId xmlns:p14="http://schemas.microsoft.com/office/powerpoint/2010/main" val="2892236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2</a:t>
            </a:r>
          </a:p>
        </p:txBody>
      </p:sp>
      <p:sp>
        <p:nvSpPr>
          <p:cNvPr id="3" name="Content Placeholder 2"/>
          <p:cNvSpPr>
            <a:spLocks noGrp="1"/>
          </p:cNvSpPr>
          <p:nvPr>
            <p:ph idx="1"/>
          </p:nvPr>
        </p:nvSpPr>
        <p:spPr/>
        <p:txBody>
          <a:bodyPr/>
          <a:lstStyle/>
          <a:p>
            <a:r>
              <a:rPr lang="en-US" dirty="0"/>
              <a:t>Then we decided to come up with boxplots comparing two factors. We have compared two factors taking one against the other in the box plots. We use the following code for the box plots comparison.</a:t>
            </a:r>
          </a:p>
        </p:txBody>
      </p:sp>
      <p:pic>
        <p:nvPicPr>
          <p:cNvPr id="4" name="Picture 3"/>
          <p:cNvPicPr>
            <a:picLocks noChangeAspect="1"/>
          </p:cNvPicPr>
          <p:nvPr/>
        </p:nvPicPr>
        <p:blipFill rotWithShape="1">
          <a:blip r:embed="rId2"/>
          <a:srcRect l="4347" t="22015" r="55435" b="71412"/>
          <a:stretch/>
        </p:blipFill>
        <p:spPr>
          <a:xfrm>
            <a:off x="1470990" y="3803374"/>
            <a:ext cx="5234609" cy="638313"/>
          </a:xfrm>
          <a:prstGeom prst="rect">
            <a:avLst/>
          </a:prstGeom>
        </p:spPr>
      </p:pic>
      <p:pic>
        <p:nvPicPr>
          <p:cNvPr id="5" name="Picture 4"/>
          <p:cNvPicPr>
            <a:picLocks noChangeAspect="1"/>
          </p:cNvPicPr>
          <p:nvPr/>
        </p:nvPicPr>
        <p:blipFill rotWithShape="1">
          <a:blip r:embed="rId3"/>
          <a:srcRect l="4891" t="21048" r="54131" b="73732"/>
          <a:stretch/>
        </p:blipFill>
        <p:spPr>
          <a:xfrm>
            <a:off x="1590259" y="4278243"/>
            <a:ext cx="4996069" cy="561009"/>
          </a:xfrm>
          <a:prstGeom prst="rect">
            <a:avLst/>
          </a:prstGeom>
        </p:spPr>
      </p:pic>
      <p:pic>
        <p:nvPicPr>
          <p:cNvPr id="6" name="Picture 5"/>
          <p:cNvPicPr>
            <a:picLocks noChangeAspect="1"/>
          </p:cNvPicPr>
          <p:nvPr/>
        </p:nvPicPr>
        <p:blipFill rotWithShape="1">
          <a:blip r:embed="rId4"/>
          <a:srcRect l="4783" t="24275" r="53804" b="70252"/>
          <a:stretch/>
        </p:blipFill>
        <p:spPr>
          <a:xfrm>
            <a:off x="1563754" y="4749064"/>
            <a:ext cx="5049078" cy="608495"/>
          </a:xfrm>
          <a:prstGeom prst="rect">
            <a:avLst/>
          </a:prstGeom>
        </p:spPr>
      </p:pic>
    </p:spTree>
    <p:extLst>
      <p:ext uri="{BB962C8B-B14F-4D97-AF65-F5344CB8AC3E}">
        <p14:creationId xmlns:p14="http://schemas.microsoft.com/office/powerpoint/2010/main" val="38197980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2</a:t>
            </a:r>
          </a:p>
        </p:txBody>
      </p:sp>
      <p:sp>
        <p:nvSpPr>
          <p:cNvPr id="3" name="Content Placeholder 2"/>
          <p:cNvSpPr>
            <a:spLocks noGrp="1"/>
          </p:cNvSpPr>
          <p:nvPr>
            <p:ph idx="1"/>
          </p:nvPr>
        </p:nvSpPr>
        <p:spPr/>
        <p:txBody>
          <a:bodyPr/>
          <a:lstStyle/>
          <a:p>
            <a:r>
              <a:rPr lang="en-US" dirty="0"/>
              <a:t>This is the boxplot of </a:t>
            </a:r>
            <a:r>
              <a:rPr lang="en-US" dirty="0" err="1"/>
              <a:t>Humdity</a:t>
            </a:r>
            <a:r>
              <a:rPr lang="en-US" dirty="0"/>
              <a:t> vs Pressure</a:t>
            </a:r>
          </a:p>
        </p:txBody>
      </p:sp>
      <p:pic>
        <p:nvPicPr>
          <p:cNvPr id="5" name="Picture 4"/>
          <p:cNvPicPr>
            <a:picLocks noChangeAspect="1"/>
          </p:cNvPicPr>
          <p:nvPr/>
        </p:nvPicPr>
        <p:blipFill rotWithShape="1">
          <a:blip r:embed="rId2"/>
          <a:srcRect l="6848" t="33325" b="23853"/>
          <a:stretch/>
        </p:blipFill>
        <p:spPr>
          <a:xfrm>
            <a:off x="821635" y="3086284"/>
            <a:ext cx="10575236" cy="2935358"/>
          </a:xfrm>
          <a:prstGeom prst="rect">
            <a:avLst/>
          </a:prstGeom>
        </p:spPr>
      </p:pic>
    </p:spTree>
    <p:extLst>
      <p:ext uri="{BB962C8B-B14F-4D97-AF65-F5344CB8AC3E}">
        <p14:creationId xmlns:p14="http://schemas.microsoft.com/office/powerpoint/2010/main" val="4011837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2</a:t>
            </a:r>
          </a:p>
        </p:txBody>
      </p:sp>
      <p:sp>
        <p:nvSpPr>
          <p:cNvPr id="3" name="Content Placeholder 2"/>
          <p:cNvSpPr>
            <a:spLocks noGrp="1"/>
          </p:cNvSpPr>
          <p:nvPr>
            <p:ph idx="1"/>
          </p:nvPr>
        </p:nvSpPr>
        <p:spPr/>
        <p:txBody>
          <a:bodyPr/>
          <a:lstStyle/>
          <a:p>
            <a:r>
              <a:rPr lang="en-US" dirty="0"/>
              <a:t>This is the boxplot of the Pressure vs Temperature</a:t>
            </a:r>
          </a:p>
        </p:txBody>
      </p:sp>
      <p:pic>
        <p:nvPicPr>
          <p:cNvPr id="4" name="Picture 3"/>
          <p:cNvPicPr>
            <a:picLocks noChangeAspect="1"/>
          </p:cNvPicPr>
          <p:nvPr/>
        </p:nvPicPr>
        <p:blipFill rotWithShape="1">
          <a:blip r:embed="rId2"/>
          <a:srcRect l="6413" t="28782" r="-217" b="25012"/>
          <a:stretch/>
        </p:blipFill>
        <p:spPr>
          <a:xfrm>
            <a:off x="821635" y="2979532"/>
            <a:ext cx="10654746" cy="3167269"/>
          </a:xfrm>
          <a:prstGeom prst="rect">
            <a:avLst/>
          </a:prstGeom>
        </p:spPr>
      </p:pic>
    </p:spTree>
    <p:extLst>
      <p:ext uri="{BB962C8B-B14F-4D97-AF65-F5344CB8AC3E}">
        <p14:creationId xmlns:p14="http://schemas.microsoft.com/office/powerpoint/2010/main" val="1727740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2</a:t>
            </a:r>
          </a:p>
        </p:txBody>
      </p:sp>
      <p:sp>
        <p:nvSpPr>
          <p:cNvPr id="3" name="Content Placeholder 2"/>
          <p:cNvSpPr>
            <a:spLocks noGrp="1"/>
          </p:cNvSpPr>
          <p:nvPr>
            <p:ph idx="1"/>
          </p:nvPr>
        </p:nvSpPr>
        <p:spPr/>
        <p:txBody>
          <a:bodyPr/>
          <a:lstStyle/>
          <a:p>
            <a:r>
              <a:rPr lang="en-US" dirty="0"/>
              <a:t>This is the boxplot for Temperature vs </a:t>
            </a:r>
            <a:r>
              <a:rPr lang="en-US" dirty="0" err="1"/>
              <a:t>Humdity</a:t>
            </a:r>
            <a:r>
              <a:rPr lang="en-US" dirty="0"/>
              <a:t> </a:t>
            </a:r>
          </a:p>
        </p:txBody>
      </p:sp>
      <p:pic>
        <p:nvPicPr>
          <p:cNvPr id="4" name="Picture 3"/>
          <p:cNvPicPr>
            <a:picLocks noChangeAspect="1"/>
          </p:cNvPicPr>
          <p:nvPr/>
        </p:nvPicPr>
        <p:blipFill rotWithShape="1">
          <a:blip r:embed="rId2"/>
          <a:srcRect l="7608" t="33325" r="1305" b="23080"/>
          <a:stretch/>
        </p:blipFill>
        <p:spPr>
          <a:xfrm>
            <a:off x="914400" y="2988365"/>
            <a:ext cx="10475842" cy="3158436"/>
          </a:xfrm>
          <a:prstGeom prst="rect">
            <a:avLst/>
          </a:prstGeom>
        </p:spPr>
      </p:pic>
    </p:spTree>
    <p:extLst>
      <p:ext uri="{BB962C8B-B14F-4D97-AF65-F5344CB8AC3E}">
        <p14:creationId xmlns:p14="http://schemas.microsoft.com/office/powerpoint/2010/main" val="3933392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3</a:t>
            </a:r>
          </a:p>
        </p:txBody>
      </p:sp>
      <p:sp>
        <p:nvSpPr>
          <p:cNvPr id="3" name="Content Placeholder 2"/>
          <p:cNvSpPr>
            <a:spLocks noGrp="1"/>
          </p:cNvSpPr>
          <p:nvPr>
            <p:ph idx="1"/>
          </p:nvPr>
        </p:nvSpPr>
        <p:spPr/>
        <p:txBody>
          <a:bodyPr/>
          <a:lstStyle/>
          <a:p>
            <a:pPr marL="0" indent="0">
              <a:buNone/>
            </a:pPr>
            <a:r>
              <a:rPr lang="en-US" dirty="0"/>
              <a:t>We then decided to compare the weather conditions against each of the factors that we have considered. </a:t>
            </a:r>
          </a:p>
          <a:p>
            <a:pPr marL="0" indent="0">
              <a:buNone/>
            </a:pPr>
            <a:endParaRPr lang="en-US" dirty="0"/>
          </a:p>
        </p:txBody>
      </p:sp>
      <p:pic>
        <p:nvPicPr>
          <p:cNvPr id="4" name="Picture 3"/>
          <p:cNvPicPr>
            <a:picLocks noChangeAspect="1"/>
          </p:cNvPicPr>
          <p:nvPr/>
        </p:nvPicPr>
        <p:blipFill rotWithShape="1">
          <a:blip r:embed="rId2"/>
          <a:srcRect l="5001" t="40382" r="48042" b="46278"/>
          <a:stretch/>
        </p:blipFill>
        <p:spPr>
          <a:xfrm>
            <a:off x="1295402" y="3564834"/>
            <a:ext cx="6361044" cy="1470991"/>
          </a:xfrm>
          <a:prstGeom prst="rect">
            <a:avLst/>
          </a:prstGeom>
        </p:spPr>
      </p:pic>
    </p:spTree>
    <p:extLst>
      <p:ext uri="{BB962C8B-B14F-4D97-AF65-F5344CB8AC3E}">
        <p14:creationId xmlns:p14="http://schemas.microsoft.com/office/powerpoint/2010/main" val="9092209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3</a:t>
            </a:r>
          </a:p>
        </p:txBody>
      </p:sp>
      <p:pic>
        <p:nvPicPr>
          <p:cNvPr id="4" name="Content Placeholder 3"/>
          <p:cNvPicPr>
            <a:picLocks noGrp="1" noChangeAspect="1"/>
          </p:cNvPicPr>
          <p:nvPr>
            <p:ph idx="1"/>
          </p:nvPr>
        </p:nvPicPr>
        <p:blipFill rotWithShape="1">
          <a:blip r:embed="rId2"/>
          <a:srcRect l="6884" t="30362" b="25303"/>
          <a:stretch/>
        </p:blipFill>
        <p:spPr>
          <a:xfrm>
            <a:off x="874643" y="2710069"/>
            <a:ext cx="10442713" cy="3200400"/>
          </a:xfrm>
        </p:spPr>
      </p:pic>
    </p:spTree>
    <p:extLst>
      <p:ext uri="{BB962C8B-B14F-4D97-AF65-F5344CB8AC3E}">
        <p14:creationId xmlns:p14="http://schemas.microsoft.com/office/powerpoint/2010/main" val="5061786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3</a:t>
            </a:r>
          </a:p>
        </p:txBody>
      </p:sp>
      <p:pic>
        <p:nvPicPr>
          <p:cNvPr id="5" name="Content Placeholder 4"/>
          <p:cNvPicPr>
            <a:picLocks noGrp="1" noChangeAspect="1"/>
          </p:cNvPicPr>
          <p:nvPr>
            <p:ph idx="1"/>
          </p:nvPr>
        </p:nvPicPr>
        <p:blipFill rotWithShape="1">
          <a:blip r:embed="rId2"/>
          <a:srcRect l="6659" t="38350" b="17714"/>
          <a:stretch/>
        </p:blipFill>
        <p:spPr>
          <a:xfrm>
            <a:off x="1295401" y="2610678"/>
            <a:ext cx="10048459" cy="3286539"/>
          </a:xfrm>
        </p:spPr>
      </p:pic>
    </p:spTree>
    <p:extLst>
      <p:ext uri="{BB962C8B-B14F-4D97-AF65-F5344CB8AC3E}">
        <p14:creationId xmlns:p14="http://schemas.microsoft.com/office/powerpoint/2010/main" val="26657973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3</a:t>
            </a:r>
          </a:p>
        </p:txBody>
      </p:sp>
      <p:pic>
        <p:nvPicPr>
          <p:cNvPr id="4" name="Content Placeholder 3"/>
          <p:cNvPicPr>
            <a:picLocks noGrp="1" noChangeAspect="1"/>
          </p:cNvPicPr>
          <p:nvPr>
            <p:ph idx="1"/>
          </p:nvPr>
        </p:nvPicPr>
        <p:blipFill rotWithShape="1">
          <a:blip r:embed="rId2"/>
          <a:srcRect l="5537" t="29962" b="26501"/>
          <a:stretch/>
        </p:blipFill>
        <p:spPr>
          <a:xfrm>
            <a:off x="993913" y="2663687"/>
            <a:ext cx="9902685" cy="3154017"/>
          </a:xfrm>
        </p:spPr>
      </p:pic>
    </p:spTree>
    <p:extLst>
      <p:ext uri="{BB962C8B-B14F-4D97-AF65-F5344CB8AC3E}">
        <p14:creationId xmlns:p14="http://schemas.microsoft.com/office/powerpoint/2010/main" val="5032623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Visualization-Box Plot 3</a:t>
            </a:r>
          </a:p>
        </p:txBody>
      </p:sp>
      <p:pic>
        <p:nvPicPr>
          <p:cNvPr id="4" name="Content Placeholder 3"/>
          <p:cNvPicPr>
            <a:picLocks noGrp="1" noChangeAspect="1"/>
          </p:cNvPicPr>
          <p:nvPr>
            <p:ph idx="1"/>
          </p:nvPr>
        </p:nvPicPr>
        <p:blipFill rotWithShape="1">
          <a:blip r:embed="rId2"/>
          <a:srcRect l="5536" t="21575" r="-1874" b="33691"/>
          <a:stretch/>
        </p:blipFill>
        <p:spPr>
          <a:xfrm>
            <a:off x="1152939" y="2676939"/>
            <a:ext cx="10270435" cy="3352800"/>
          </a:xfrm>
        </p:spPr>
      </p:pic>
    </p:spTree>
    <p:extLst>
      <p:ext uri="{BB962C8B-B14F-4D97-AF65-F5344CB8AC3E}">
        <p14:creationId xmlns:p14="http://schemas.microsoft.com/office/powerpoint/2010/main" val="42188136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Visualization-Pie chart 1</a:t>
            </a:r>
          </a:p>
        </p:txBody>
      </p:sp>
      <p:sp>
        <p:nvSpPr>
          <p:cNvPr id="3" name="Content Placeholder 2"/>
          <p:cNvSpPr>
            <a:spLocks noGrp="1"/>
          </p:cNvSpPr>
          <p:nvPr>
            <p:ph idx="1"/>
          </p:nvPr>
        </p:nvSpPr>
        <p:spPr/>
        <p:txBody>
          <a:bodyPr/>
          <a:lstStyle/>
          <a:p>
            <a:r>
              <a:rPr lang="en-US" dirty="0"/>
              <a:t>For better understanding of what is the proportion of the weather conditions we have taken a pie chart</a:t>
            </a:r>
          </a:p>
          <a:p>
            <a:endParaRPr lang="en-US" dirty="0"/>
          </a:p>
        </p:txBody>
      </p:sp>
      <p:pic>
        <p:nvPicPr>
          <p:cNvPr id="4" name="Picture 3"/>
          <p:cNvPicPr>
            <a:picLocks noChangeAspect="1"/>
          </p:cNvPicPr>
          <p:nvPr/>
        </p:nvPicPr>
        <p:blipFill rotWithShape="1">
          <a:blip r:embed="rId2"/>
          <a:srcRect l="4457" t="26269" r="54999" b="59038"/>
          <a:stretch/>
        </p:blipFill>
        <p:spPr>
          <a:xfrm>
            <a:off x="1444486" y="3498574"/>
            <a:ext cx="9300762" cy="1895061"/>
          </a:xfrm>
          <a:prstGeom prst="rect">
            <a:avLst/>
          </a:prstGeom>
        </p:spPr>
      </p:pic>
    </p:spTree>
    <p:extLst>
      <p:ext uri="{BB962C8B-B14F-4D97-AF65-F5344CB8AC3E}">
        <p14:creationId xmlns:p14="http://schemas.microsoft.com/office/powerpoint/2010/main" val="2775124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Selecting a dataset</a:t>
            </a:r>
          </a:p>
        </p:txBody>
      </p:sp>
      <p:sp>
        <p:nvSpPr>
          <p:cNvPr id="12" name="Content Placeholder 11"/>
          <p:cNvSpPr>
            <a:spLocks noGrp="1"/>
          </p:cNvSpPr>
          <p:nvPr>
            <p:ph idx="1"/>
          </p:nvPr>
        </p:nvSpPr>
        <p:spPr/>
        <p:txBody>
          <a:bodyPr/>
          <a:lstStyle/>
          <a:p>
            <a:r>
              <a:rPr lang="en-US" dirty="0"/>
              <a:t>We wanted to find out the factors affecting the weather in Delhi. We found a dataset about the weather in Delhi from the years 1997-2017. This was over a period of 20 years. This dataset is available on </a:t>
            </a:r>
            <a:r>
              <a:rPr lang="en-US" dirty="0" err="1"/>
              <a:t>Kaggle</a:t>
            </a:r>
            <a:r>
              <a:rPr lang="en-US" dirty="0"/>
              <a:t>.</a:t>
            </a:r>
          </a:p>
          <a:p>
            <a:r>
              <a:rPr lang="en-US" dirty="0"/>
              <a:t> This data was taken out of </a:t>
            </a:r>
            <a:r>
              <a:rPr lang="en-US" dirty="0" err="1"/>
              <a:t>wunderground</a:t>
            </a:r>
            <a:r>
              <a:rPr lang="en-US" dirty="0"/>
              <a:t> with the help pf their easy to use API. It contains various features such as </a:t>
            </a:r>
            <a:r>
              <a:rPr lang="en-US" dirty="0" err="1"/>
              <a:t>temperature,pressure,rain,humidity,precipitation</a:t>
            </a:r>
            <a:r>
              <a:rPr lang="en-US" dirty="0"/>
              <a:t> and many more. We shall explain this in more detail going forward.</a:t>
            </a:r>
          </a:p>
        </p:txBody>
      </p:sp>
    </p:spTree>
    <p:extLst>
      <p:ext uri="{BB962C8B-B14F-4D97-AF65-F5344CB8AC3E}">
        <p14:creationId xmlns:p14="http://schemas.microsoft.com/office/powerpoint/2010/main" val="3116267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Visualization-Pie chart 1</a:t>
            </a:r>
          </a:p>
        </p:txBody>
      </p:sp>
      <p:pic>
        <p:nvPicPr>
          <p:cNvPr id="4" name="Content Placeholder 3"/>
          <p:cNvPicPr>
            <a:picLocks noGrp="1" noChangeAspect="1"/>
          </p:cNvPicPr>
          <p:nvPr>
            <p:ph idx="1"/>
          </p:nvPr>
        </p:nvPicPr>
        <p:blipFill rotWithShape="1">
          <a:blip r:embed="rId2"/>
          <a:srcRect l="3964" t="17980" r="42140" b="8927"/>
          <a:stretch/>
        </p:blipFill>
        <p:spPr>
          <a:xfrm>
            <a:off x="2875722" y="1961321"/>
            <a:ext cx="5729013" cy="4333461"/>
          </a:xfrm>
        </p:spPr>
      </p:pic>
    </p:spTree>
    <p:extLst>
      <p:ext uri="{BB962C8B-B14F-4D97-AF65-F5344CB8AC3E}">
        <p14:creationId xmlns:p14="http://schemas.microsoft.com/office/powerpoint/2010/main" val="33033417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Visualization-Pie chart 2</a:t>
            </a:r>
          </a:p>
        </p:txBody>
      </p:sp>
      <p:sp>
        <p:nvSpPr>
          <p:cNvPr id="3" name="Content Placeholder 2"/>
          <p:cNvSpPr>
            <a:spLocks noGrp="1"/>
          </p:cNvSpPr>
          <p:nvPr>
            <p:ph idx="1"/>
          </p:nvPr>
        </p:nvSpPr>
        <p:spPr/>
        <p:txBody>
          <a:bodyPr/>
          <a:lstStyle/>
          <a:p>
            <a:r>
              <a:rPr lang="en-US" dirty="0"/>
              <a:t>We also wanted to see the </a:t>
            </a:r>
            <a:r>
              <a:rPr lang="en-US" dirty="0" err="1"/>
              <a:t>distributon</a:t>
            </a:r>
            <a:r>
              <a:rPr lang="en-US" dirty="0"/>
              <a:t> of the wind directions throughout the month and we implemented a pie chart for that also.</a:t>
            </a:r>
          </a:p>
        </p:txBody>
      </p:sp>
      <p:pic>
        <p:nvPicPr>
          <p:cNvPr id="4" name="Picture 3"/>
          <p:cNvPicPr>
            <a:picLocks noChangeAspect="1"/>
          </p:cNvPicPr>
          <p:nvPr/>
        </p:nvPicPr>
        <p:blipFill rotWithShape="1">
          <a:blip r:embed="rId2"/>
          <a:srcRect l="4891" t="22015" r="50761" b="62723"/>
          <a:stretch/>
        </p:blipFill>
        <p:spPr>
          <a:xfrm>
            <a:off x="1590261" y="3591338"/>
            <a:ext cx="8218785" cy="1590261"/>
          </a:xfrm>
          <a:prstGeom prst="rect">
            <a:avLst/>
          </a:prstGeom>
        </p:spPr>
      </p:pic>
    </p:spTree>
    <p:extLst>
      <p:ext uri="{BB962C8B-B14F-4D97-AF65-F5344CB8AC3E}">
        <p14:creationId xmlns:p14="http://schemas.microsoft.com/office/powerpoint/2010/main" val="12201173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Visualization-Pie chart 2</a:t>
            </a:r>
          </a:p>
        </p:txBody>
      </p:sp>
      <p:pic>
        <p:nvPicPr>
          <p:cNvPr id="4" name="Content Placeholder 3"/>
          <p:cNvPicPr>
            <a:picLocks noGrp="1" noChangeAspect="1"/>
          </p:cNvPicPr>
          <p:nvPr>
            <p:ph idx="1"/>
          </p:nvPr>
        </p:nvPicPr>
        <p:blipFill rotWithShape="1">
          <a:blip r:embed="rId2"/>
          <a:srcRect l="5088" t="20776" r="48204" b="10924"/>
          <a:stretch/>
        </p:blipFill>
        <p:spPr>
          <a:xfrm>
            <a:off x="3313044" y="2491410"/>
            <a:ext cx="4770782" cy="3710607"/>
          </a:xfrm>
        </p:spPr>
      </p:pic>
    </p:spTree>
    <p:extLst>
      <p:ext uri="{BB962C8B-B14F-4D97-AF65-F5344CB8AC3E}">
        <p14:creationId xmlns:p14="http://schemas.microsoft.com/office/powerpoint/2010/main" val="12224438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Title 1"/>
          <p:cNvSpPr>
            <a:spLocks noGrp="1"/>
          </p:cNvSpPr>
          <p:nvPr>
            <p:ph type="title"/>
          </p:nvPr>
        </p:nvSpPr>
        <p:spPr/>
        <p:txBody>
          <a:bodyPr>
            <a:noAutofit/>
          </a:bodyPr>
          <a:lstStyle/>
          <a:p>
            <a:endParaRPr lang="en-US" sz="4800" dirty="0"/>
          </a:p>
        </p:txBody>
      </p:sp>
      <p:sp>
        <p:nvSpPr>
          <p:cNvPr id="11" name="Text Placeholder 10">
            <a:extLst>
              <a:ext uri="{FF2B5EF4-FFF2-40B4-BE49-F238E27FC236}">
                <a16:creationId xmlns:a16="http://schemas.microsoft.com/office/drawing/2014/main" id="{859A9380-D444-F14E-AE28-F3F61FBF0BAF}"/>
              </a:ext>
            </a:extLst>
          </p:cNvPr>
          <p:cNvSpPr>
            <a:spLocks noGrp="1"/>
          </p:cNvSpPr>
          <p:nvPr>
            <p:ph type="body" sz="quarter" idx="10"/>
          </p:nvPr>
        </p:nvSpPr>
        <p:spPr/>
        <p:txBody>
          <a:bodyPr/>
          <a:lstStyle/>
          <a:p>
            <a:endParaRPr lang="en-US" dirty="0"/>
          </a:p>
        </p:txBody>
      </p:sp>
      <p:sp>
        <p:nvSpPr>
          <p:cNvPr id="12" name="Text Placeholder 11">
            <a:extLst>
              <a:ext uri="{FF2B5EF4-FFF2-40B4-BE49-F238E27FC236}">
                <a16:creationId xmlns:a16="http://schemas.microsoft.com/office/drawing/2014/main" id="{293F73E2-89BA-9B41-80C0-70E811A5D131}"/>
              </a:ext>
            </a:extLst>
          </p:cNvPr>
          <p:cNvSpPr>
            <a:spLocks noGrp="1"/>
          </p:cNvSpPr>
          <p:nvPr>
            <p:ph type="body" sz="quarter" idx="11"/>
          </p:nvPr>
        </p:nvSpPr>
        <p:spPr/>
        <p:txBody>
          <a:bodyPr/>
          <a:lstStyle/>
          <a:p>
            <a:endParaRPr lang="en-US" dirty="0"/>
          </a:p>
        </p:txBody>
      </p:sp>
      <p:sp>
        <p:nvSpPr>
          <p:cNvPr id="13" name="Text Placeholder 12">
            <a:extLst>
              <a:ext uri="{FF2B5EF4-FFF2-40B4-BE49-F238E27FC236}">
                <a16:creationId xmlns:a16="http://schemas.microsoft.com/office/drawing/2014/main" id="{C1E850AA-BFCB-9445-A1DA-F12B1F025C70}"/>
              </a:ext>
            </a:extLst>
          </p:cNvPr>
          <p:cNvSpPr>
            <a:spLocks noGrp="1"/>
          </p:cNvSpPr>
          <p:nvPr>
            <p:ph type="body" sz="quarter" idx="14"/>
          </p:nvPr>
        </p:nvSpPr>
        <p:spPr>
          <a:xfrm>
            <a:off x="1190868" y="2543571"/>
            <a:ext cx="1808714" cy="837266"/>
          </a:xfrm>
        </p:spPr>
        <p:txBody>
          <a:bodyPr>
            <a:normAutofit/>
          </a:bodyPr>
          <a:lstStyle/>
          <a:p>
            <a:r>
              <a:rPr lang="en-US" dirty="0"/>
              <a:t>Selecting the dataset</a:t>
            </a:r>
          </a:p>
          <a:p>
            <a:endParaRPr lang="en-US" dirty="0"/>
          </a:p>
        </p:txBody>
      </p:sp>
      <p:sp>
        <p:nvSpPr>
          <p:cNvPr id="14" name="Text Placeholder 13">
            <a:extLst>
              <a:ext uri="{FF2B5EF4-FFF2-40B4-BE49-F238E27FC236}">
                <a16:creationId xmlns:a16="http://schemas.microsoft.com/office/drawing/2014/main" id="{614579ED-B36A-7646-8C40-169F46569FAA}"/>
              </a:ext>
            </a:extLst>
          </p:cNvPr>
          <p:cNvSpPr>
            <a:spLocks noGrp="1"/>
          </p:cNvSpPr>
          <p:nvPr>
            <p:ph type="body" sz="quarter" idx="15"/>
          </p:nvPr>
        </p:nvSpPr>
        <p:spPr>
          <a:xfrm>
            <a:off x="4556921" y="2543571"/>
            <a:ext cx="1808714" cy="837266"/>
          </a:xfrm>
        </p:spPr>
        <p:txBody>
          <a:bodyPr>
            <a:normAutofit fontScale="85000" lnSpcReduction="20000"/>
          </a:bodyPr>
          <a:lstStyle/>
          <a:p>
            <a:r>
              <a:rPr lang="en-US" dirty="0"/>
              <a:t>Choosing an appropriate sample</a:t>
            </a:r>
          </a:p>
          <a:p>
            <a:endParaRPr lang="en-US" dirty="0"/>
          </a:p>
        </p:txBody>
      </p:sp>
      <p:sp>
        <p:nvSpPr>
          <p:cNvPr id="15" name="Text Placeholder 14">
            <a:extLst>
              <a:ext uri="{FF2B5EF4-FFF2-40B4-BE49-F238E27FC236}">
                <a16:creationId xmlns:a16="http://schemas.microsoft.com/office/drawing/2014/main" id="{26E11B05-2F0C-624D-AC7B-A389F8BFF481}"/>
              </a:ext>
            </a:extLst>
          </p:cNvPr>
          <p:cNvSpPr>
            <a:spLocks noGrp="1"/>
          </p:cNvSpPr>
          <p:nvPr>
            <p:ph type="body" sz="quarter" idx="17"/>
          </p:nvPr>
        </p:nvSpPr>
        <p:spPr>
          <a:xfrm>
            <a:off x="2873894" y="3974603"/>
            <a:ext cx="1753424" cy="753984"/>
          </a:xfrm>
        </p:spPr>
        <p:txBody>
          <a:bodyPr>
            <a:normAutofit lnSpcReduction="10000"/>
          </a:bodyPr>
          <a:lstStyle/>
          <a:p>
            <a:r>
              <a:rPr lang="en-US" dirty="0"/>
              <a:t>Cleaning the dataset</a:t>
            </a:r>
          </a:p>
          <a:p>
            <a:endParaRPr lang="en-US" dirty="0"/>
          </a:p>
        </p:txBody>
      </p:sp>
      <p:sp>
        <p:nvSpPr>
          <p:cNvPr id="16" name="Text Placeholder 15">
            <a:extLst>
              <a:ext uri="{FF2B5EF4-FFF2-40B4-BE49-F238E27FC236}">
                <a16:creationId xmlns:a16="http://schemas.microsoft.com/office/drawing/2014/main" id="{02C119BA-8B61-8142-A1A9-53B2221A3345}"/>
              </a:ext>
            </a:extLst>
          </p:cNvPr>
          <p:cNvSpPr>
            <a:spLocks noGrp="1"/>
          </p:cNvSpPr>
          <p:nvPr>
            <p:ph type="body" sz="quarter" idx="18"/>
          </p:nvPr>
        </p:nvSpPr>
        <p:spPr>
          <a:xfrm>
            <a:off x="6239947" y="3974603"/>
            <a:ext cx="1753424" cy="753984"/>
          </a:xfrm>
        </p:spPr>
        <p:txBody>
          <a:bodyPr>
            <a:normAutofit lnSpcReduction="10000"/>
          </a:bodyPr>
          <a:lstStyle/>
          <a:p>
            <a:r>
              <a:rPr lang="en-US" dirty="0"/>
              <a:t>Data Visualization</a:t>
            </a:r>
          </a:p>
          <a:p>
            <a:endParaRPr lang="en-US" dirty="0"/>
          </a:p>
        </p:txBody>
      </p:sp>
      <p:sp>
        <p:nvSpPr>
          <p:cNvPr id="17" name="Text Placeholder 16">
            <a:extLst>
              <a:ext uri="{FF2B5EF4-FFF2-40B4-BE49-F238E27FC236}">
                <a16:creationId xmlns:a16="http://schemas.microsoft.com/office/drawing/2014/main" id="{EAE5DFF7-D60A-6746-ACBC-739C527193C0}"/>
              </a:ext>
            </a:extLst>
          </p:cNvPr>
          <p:cNvSpPr>
            <a:spLocks noGrp="1"/>
          </p:cNvSpPr>
          <p:nvPr>
            <p:ph type="body" sz="quarter" idx="19"/>
          </p:nvPr>
        </p:nvSpPr>
        <p:spPr>
          <a:xfrm>
            <a:off x="9566243" y="3974603"/>
            <a:ext cx="1753424" cy="753984"/>
          </a:xfrm>
        </p:spPr>
        <p:txBody>
          <a:bodyPr>
            <a:normAutofit fontScale="77500" lnSpcReduction="20000"/>
          </a:bodyPr>
          <a:lstStyle/>
          <a:p>
            <a:r>
              <a:rPr lang="en-US" dirty="0"/>
              <a:t>Hypothesis Testing and Correlations</a:t>
            </a:r>
          </a:p>
          <a:p>
            <a:endParaRPr lang="en-US" dirty="0"/>
          </a:p>
        </p:txBody>
      </p:sp>
      <p:sp>
        <p:nvSpPr>
          <p:cNvPr id="18" name="Text Placeholder 17">
            <a:extLst>
              <a:ext uri="{FF2B5EF4-FFF2-40B4-BE49-F238E27FC236}">
                <a16:creationId xmlns:a16="http://schemas.microsoft.com/office/drawing/2014/main" id="{D2BAED81-0A0A-784A-9C42-639C0AFD3A4C}"/>
              </a:ext>
            </a:extLst>
          </p:cNvPr>
          <p:cNvSpPr>
            <a:spLocks noGrp="1"/>
          </p:cNvSpPr>
          <p:nvPr>
            <p:ph type="body" sz="quarter" idx="20"/>
          </p:nvPr>
        </p:nvSpPr>
        <p:spPr/>
        <p:txBody>
          <a:bodyPr>
            <a:normAutofit fontScale="85000" lnSpcReduction="20000"/>
          </a:bodyPr>
          <a:lstStyle/>
          <a:p>
            <a:r>
              <a:rPr lang="en-US" sz="2000" b="1" dirty="0"/>
              <a:t>Normalization and Standardization</a:t>
            </a:r>
          </a:p>
          <a:p>
            <a:endParaRPr lang="en-US" dirty="0"/>
          </a:p>
        </p:txBody>
      </p:sp>
    </p:spTree>
    <p:extLst>
      <p:ext uri="{BB962C8B-B14F-4D97-AF65-F5344CB8AC3E}">
        <p14:creationId xmlns:p14="http://schemas.microsoft.com/office/powerpoint/2010/main" val="24101385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Normalization and </a:t>
            </a:r>
            <a:r>
              <a:rPr lang="en-US" dirty="0" err="1"/>
              <a:t>Standaradization</a:t>
            </a:r>
            <a:endParaRPr lang="en-US" dirty="0"/>
          </a:p>
        </p:txBody>
      </p:sp>
      <p:sp>
        <p:nvSpPr>
          <p:cNvPr id="12" name="Content Placeholder 11"/>
          <p:cNvSpPr>
            <a:spLocks noGrp="1"/>
          </p:cNvSpPr>
          <p:nvPr>
            <p:ph idx="1"/>
          </p:nvPr>
        </p:nvSpPr>
        <p:spPr/>
        <p:txBody>
          <a:bodyPr/>
          <a:lstStyle/>
          <a:p>
            <a:r>
              <a:rPr lang="en-US" dirty="0"/>
              <a:t>We initially didn’t know whether the data was a normal one, we decided to do normalization first. We used the lambda method of normalization. We used the code in the next slide to do the normalization then visualized the data using line graphs. We then did standardization to get some normal plots.</a:t>
            </a:r>
          </a:p>
          <a:p>
            <a:r>
              <a:rPr lang="en-US" dirty="0"/>
              <a:t>Using the normalized data and the visualization we have done till now we can come up with inferences and hypothesis. </a:t>
            </a:r>
          </a:p>
        </p:txBody>
      </p:sp>
    </p:spTree>
    <p:extLst>
      <p:ext uri="{BB962C8B-B14F-4D97-AF65-F5344CB8AC3E}">
        <p14:creationId xmlns:p14="http://schemas.microsoft.com/office/powerpoint/2010/main" val="40696110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Normalization</a:t>
            </a:r>
          </a:p>
        </p:txBody>
      </p:sp>
      <p:sp>
        <p:nvSpPr>
          <p:cNvPr id="3" name="Content Placeholder 2"/>
          <p:cNvSpPr>
            <a:spLocks noGrp="1"/>
          </p:cNvSpPr>
          <p:nvPr>
            <p:ph idx="1"/>
          </p:nvPr>
        </p:nvSpPr>
        <p:spPr/>
        <p:txBody>
          <a:bodyPr/>
          <a:lstStyle/>
          <a:p>
            <a:r>
              <a:rPr lang="en-US" dirty="0"/>
              <a:t>We decided to use the lambda method for the normalization of our data. The lambda method uses                                                                                   the formula in the right to                                                                               normalize the data.</a:t>
            </a:r>
          </a:p>
          <a:p>
            <a:endParaRPr lang="en-US" dirty="0"/>
          </a:p>
        </p:txBody>
      </p:sp>
      <p:pic>
        <p:nvPicPr>
          <p:cNvPr id="4" name="Picture 3"/>
          <p:cNvPicPr>
            <a:picLocks noChangeAspect="1"/>
          </p:cNvPicPr>
          <p:nvPr/>
        </p:nvPicPr>
        <p:blipFill rotWithShape="1">
          <a:blip r:embed="rId2"/>
          <a:srcRect l="7283" t="39608" r="33587" b="27139"/>
          <a:stretch/>
        </p:blipFill>
        <p:spPr>
          <a:xfrm>
            <a:off x="5194852" y="2977322"/>
            <a:ext cx="5274365" cy="1815548"/>
          </a:xfrm>
          <a:prstGeom prst="rect">
            <a:avLst/>
          </a:prstGeom>
        </p:spPr>
      </p:pic>
    </p:spTree>
    <p:extLst>
      <p:ext uri="{BB962C8B-B14F-4D97-AF65-F5344CB8AC3E}">
        <p14:creationId xmlns:p14="http://schemas.microsoft.com/office/powerpoint/2010/main" val="13032791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Normalization</a:t>
            </a:r>
          </a:p>
        </p:txBody>
      </p:sp>
      <p:sp>
        <p:nvSpPr>
          <p:cNvPr id="3" name="Content Placeholder 2"/>
          <p:cNvSpPr>
            <a:spLocks noGrp="1"/>
          </p:cNvSpPr>
          <p:nvPr>
            <p:ph idx="1"/>
          </p:nvPr>
        </p:nvSpPr>
        <p:spPr/>
        <p:txBody>
          <a:bodyPr/>
          <a:lstStyle/>
          <a:p>
            <a:r>
              <a:rPr lang="en-US" dirty="0"/>
              <a:t>We used the below code to normalize the data using the lambda method</a:t>
            </a:r>
          </a:p>
        </p:txBody>
      </p:sp>
      <p:pic>
        <p:nvPicPr>
          <p:cNvPr id="4" name="Picture 3"/>
          <p:cNvPicPr>
            <a:picLocks noChangeAspect="1"/>
          </p:cNvPicPr>
          <p:nvPr/>
        </p:nvPicPr>
        <p:blipFill rotWithShape="1">
          <a:blip r:embed="rId2"/>
          <a:srcRect l="4239" t="37278" r="44130" b="53431"/>
          <a:stretch/>
        </p:blipFill>
        <p:spPr>
          <a:xfrm>
            <a:off x="869035" y="3193773"/>
            <a:ext cx="10453927" cy="1457740"/>
          </a:xfrm>
          <a:prstGeom prst="rect">
            <a:avLst/>
          </a:prstGeom>
        </p:spPr>
      </p:pic>
    </p:spTree>
    <p:extLst>
      <p:ext uri="{BB962C8B-B14F-4D97-AF65-F5344CB8AC3E}">
        <p14:creationId xmlns:p14="http://schemas.microsoft.com/office/powerpoint/2010/main" val="15436922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Normalization- Line Graph</a:t>
            </a:r>
          </a:p>
        </p:txBody>
      </p:sp>
      <p:sp>
        <p:nvSpPr>
          <p:cNvPr id="3" name="Content Placeholder 2"/>
          <p:cNvSpPr>
            <a:spLocks noGrp="1"/>
          </p:cNvSpPr>
          <p:nvPr>
            <p:ph idx="1"/>
          </p:nvPr>
        </p:nvSpPr>
        <p:spPr/>
        <p:txBody>
          <a:bodyPr/>
          <a:lstStyle/>
          <a:p>
            <a:r>
              <a:rPr lang="en-US" dirty="0"/>
              <a:t>We then visualized it using some line graphs. We have done a line graph that can compare between any two factors that we select. We have seen a relation between the humidity and the temperature.</a:t>
            </a:r>
          </a:p>
          <a:p>
            <a:endParaRPr lang="en-US" dirty="0"/>
          </a:p>
        </p:txBody>
      </p:sp>
      <p:pic>
        <p:nvPicPr>
          <p:cNvPr id="4" name="Picture 3"/>
          <p:cNvPicPr>
            <a:picLocks noChangeAspect="1"/>
          </p:cNvPicPr>
          <p:nvPr/>
        </p:nvPicPr>
        <p:blipFill rotWithShape="1">
          <a:blip r:embed="rId2"/>
          <a:srcRect l="4566" t="27815" r="51522" b="54012"/>
          <a:stretch/>
        </p:blipFill>
        <p:spPr>
          <a:xfrm>
            <a:off x="1295402" y="3776869"/>
            <a:ext cx="8429511" cy="1961321"/>
          </a:xfrm>
          <a:prstGeom prst="rect">
            <a:avLst/>
          </a:prstGeom>
        </p:spPr>
      </p:pic>
    </p:spTree>
    <p:extLst>
      <p:ext uri="{BB962C8B-B14F-4D97-AF65-F5344CB8AC3E}">
        <p14:creationId xmlns:p14="http://schemas.microsoft.com/office/powerpoint/2010/main" val="8318651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Normalization- Line Graph</a:t>
            </a:r>
          </a:p>
        </p:txBody>
      </p:sp>
      <p:sp>
        <p:nvSpPr>
          <p:cNvPr id="3" name="Content Placeholder 2"/>
          <p:cNvSpPr>
            <a:spLocks noGrp="1"/>
          </p:cNvSpPr>
          <p:nvPr>
            <p:ph idx="1"/>
          </p:nvPr>
        </p:nvSpPr>
        <p:spPr/>
        <p:txBody>
          <a:bodyPr/>
          <a:lstStyle/>
          <a:p>
            <a:r>
              <a:rPr lang="en-US" dirty="0"/>
              <a:t>This is the line graph comparison of humidity and temperature</a:t>
            </a:r>
          </a:p>
        </p:txBody>
      </p:sp>
      <p:pic>
        <p:nvPicPr>
          <p:cNvPr id="5" name="Picture 4"/>
          <p:cNvPicPr>
            <a:picLocks noChangeAspect="1"/>
          </p:cNvPicPr>
          <p:nvPr/>
        </p:nvPicPr>
        <p:blipFill rotWithShape="1">
          <a:blip r:embed="rId2"/>
          <a:srcRect l="7065" t="49468" b="10351"/>
          <a:stretch/>
        </p:blipFill>
        <p:spPr>
          <a:xfrm>
            <a:off x="901148" y="3047999"/>
            <a:ext cx="10469218" cy="3098801"/>
          </a:xfrm>
          <a:prstGeom prst="rect">
            <a:avLst/>
          </a:prstGeom>
        </p:spPr>
      </p:pic>
    </p:spTree>
    <p:extLst>
      <p:ext uri="{BB962C8B-B14F-4D97-AF65-F5344CB8AC3E}">
        <p14:creationId xmlns:p14="http://schemas.microsoft.com/office/powerpoint/2010/main" val="38938138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a:t>
            </a:r>
          </a:p>
        </p:txBody>
      </p:sp>
      <p:sp>
        <p:nvSpPr>
          <p:cNvPr id="3" name="Content Placeholder 2"/>
          <p:cNvSpPr>
            <a:spLocks noGrp="1"/>
          </p:cNvSpPr>
          <p:nvPr>
            <p:ph idx="1"/>
          </p:nvPr>
        </p:nvSpPr>
        <p:spPr/>
        <p:txBody>
          <a:bodyPr/>
          <a:lstStyle/>
          <a:p>
            <a:r>
              <a:rPr lang="en-US" dirty="0"/>
              <a:t>We then did the </a:t>
            </a:r>
            <a:r>
              <a:rPr lang="en-US" dirty="0" err="1"/>
              <a:t>standardizarion</a:t>
            </a:r>
            <a:r>
              <a:rPr lang="en-US" dirty="0"/>
              <a:t> of the data to get the normal plots and the Gaussian curve to show that our data is normally distributed.</a:t>
            </a:r>
          </a:p>
          <a:p>
            <a:r>
              <a:rPr lang="en-US" dirty="0"/>
              <a:t>We have done this for all the 4 factors that we considered to find a relation in. We have done in the order of temperature, pressure, humidity and dew point. </a:t>
            </a:r>
          </a:p>
          <a:p>
            <a:endParaRPr lang="en-US" dirty="0"/>
          </a:p>
          <a:p>
            <a:endParaRPr lang="en-US" dirty="0"/>
          </a:p>
        </p:txBody>
      </p:sp>
    </p:spTree>
    <p:extLst>
      <p:ext uri="{BB962C8B-B14F-4D97-AF65-F5344CB8AC3E}">
        <p14:creationId xmlns:p14="http://schemas.microsoft.com/office/powerpoint/2010/main" val="2166524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 of our dataset</a:t>
            </a:r>
          </a:p>
        </p:txBody>
      </p:sp>
      <p:sp>
        <p:nvSpPr>
          <p:cNvPr id="3" name="Content Placeholder 2"/>
          <p:cNvSpPr>
            <a:spLocks noGrp="1"/>
          </p:cNvSpPr>
          <p:nvPr>
            <p:ph idx="1"/>
          </p:nvPr>
        </p:nvSpPr>
        <p:spPr/>
        <p:txBody>
          <a:bodyPr/>
          <a:lstStyle/>
          <a:p>
            <a:r>
              <a:rPr lang="en-US" dirty="0"/>
              <a:t>There are many columns that specify about the conditions of the weather.</a:t>
            </a:r>
          </a:p>
          <a:p>
            <a:r>
              <a:rPr lang="en-US" dirty="0"/>
              <a:t>We have a date-time column at the start. They are in the intervals of 3 hours.</a:t>
            </a:r>
          </a:p>
          <a:p>
            <a:r>
              <a:rPr lang="en-US" dirty="0"/>
              <a:t>We have categorical variables like the Conditions and Wind Direction. </a:t>
            </a:r>
          </a:p>
          <a:p>
            <a:r>
              <a:rPr lang="en-US" dirty="0"/>
              <a:t>We have numerical data such as Dew point ,Humidity ,Pressure, Visibility Temperature, and Wind direction.</a:t>
            </a:r>
          </a:p>
          <a:p>
            <a:r>
              <a:rPr lang="en-US" dirty="0"/>
              <a:t>We have Boolean data such as Rain ,Snow ,Thunder, Tornado, Hail and Fog.</a:t>
            </a:r>
          </a:p>
        </p:txBody>
      </p:sp>
    </p:spTree>
    <p:extLst>
      <p:ext uri="{BB962C8B-B14F-4D97-AF65-F5344CB8AC3E}">
        <p14:creationId xmlns:p14="http://schemas.microsoft.com/office/powerpoint/2010/main" val="3215215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Standardization-Temperature</a:t>
            </a:r>
          </a:p>
        </p:txBody>
      </p:sp>
      <p:sp>
        <p:nvSpPr>
          <p:cNvPr id="3" name="Content Placeholder 2"/>
          <p:cNvSpPr>
            <a:spLocks noGrp="1"/>
          </p:cNvSpPr>
          <p:nvPr>
            <p:ph idx="1"/>
          </p:nvPr>
        </p:nvSpPr>
        <p:spPr/>
        <p:txBody>
          <a:bodyPr/>
          <a:lstStyle/>
          <a:p>
            <a:r>
              <a:rPr lang="en-US" dirty="0"/>
              <a:t>Code: </a:t>
            </a:r>
          </a:p>
          <a:p>
            <a:endParaRPr lang="en-US" dirty="0"/>
          </a:p>
        </p:txBody>
      </p:sp>
      <p:pic>
        <p:nvPicPr>
          <p:cNvPr id="4" name="Picture 3"/>
          <p:cNvPicPr>
            <a:picLocks noChangeAspect="1"/>
          </p:cNvPicPr>
          <p:nvPr/>
        </p:nvPicPr>
        <p:blipFill rotWithShape="1">
          <a:blip r:embed="rId2"/>
          <a:srcRect l="4783" t="21048" r="64782" b="56138"/>
          <a:stretch/>
        </p:blipFill>
        <p:spPr>
          <a:xfrm>
            <a:off x="1295401" y="3008243"/>
            <a:ext cx="6509287" cy="2743199"/>
          </a:xfrm>
          <a:prstGeom prst="rect">
            <a:avLst/>
          </a:prstGeom>
        </p:spPr>
      </p:pic>
    </p:spTree>
    <p:extLst>
      <p:ext uri="{BB962C8B-B14F-4D97-AF65-F5344CB8AC3E}">
        <p14:creationId xmlns:p14="http://schemas.microsoft.com/office/powerpoint/2010/main" val="2199364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Standardization-Temperature</a:t>
            </a:r>
          </a:p>
        </p:txBody>
      </p:sp>
      <p:pic>
        <p:nvPicPr>
          <p:cNvPr id="4" name="Content Placeholder 3"/>
          <p:cNvPicPr>
            <a:picLocks noGrp="1" noChangeAspect="1"/>
          </p:cNvPicPr>
          <p:nvPr>
            <p:ph idx="1"/>
          </p:nvPr>
        </p:nvPicPr>
        <p:blipFill rotWithShape="1">
          <a:blip r:embed="rId2"/>
          <a:srcRect l="6435" t="31560" r="27319" b="20110"/>
          <a:stretch/>
        </p:blipFill>
        <p:spPr>
          <a:xfrm>
            <a:off x="1709530" y="2637182"/>
            <a:ext cx="8464966" cy="3472070"/>
          </a:xfrm>
        </p:spPr>
      </p:pic>
    </p:spTree>
    <p:extLst>
      <p:ext uri="{BB962C8B-B14F-4D97-AF65-F5344CB8AC3E}">
        <p14:creationId xmlns:p14="http://schemas.microsoft.com/office/powerpoint/2010/main" val="21265128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Standardization-Pressure</a:t>
            </a:r>
          </a:p>
        </p:txBody>
      </p:sp>
      <p:sp>
        <p:nvSpPr>
          <p:cNvPr id="3" name="Content Placeholder 2"/>
          <p:cNvSpPr>
            <a:spLocks noGrp="1"/>
          </p:cNvSpPr>
          <p:nvPr>
            <p:ph idx="1"/>
          </p:nvPr>
        </p:nvSpPr>
        <p:spPr/>
        <p:txBody>
          <a:bodyPr/>
          <a:lstStyle/>
          <a:p>
            <a:r>
              <a:rPr lang="en-US" dirty="0"/>
              <a:t>Code:</a:t>
            </a:r>
          </a:p>
          <a:p>
            <a:endParaRPr lang="en-US" dirty="0"/>
          </a:p>
        </p:txBody>
      </p:sp>
      <p:pic>
        <p:nvPicPr>
          <p:cNvPr id="4" name="Picture 3"/>
          <p:cNvPicPr>
            <a:picLocks noChangeAspect="1"/>
          </p:cNvPicPr>
          <p:nvPr/>
        </p:nvPicPr>
        <p:blipFill rotWithShape="1">
          <a:blip r:embed="rId2"/>
          <a:srcRect l="4783" t="28589" r="60760" b="38545"/>
          <a:stretch/>
        </p:blipFill>
        <p:spPr>
          <a:xfrm>
            <a:off x="1179444" y="2955235"/>
            <a:ext cx="5897217" cy="3162545"/>
          </a:xfrm>
          <a:prstGeom prst="rect">
            <a:avLst/>
          </a:prstGeom>
        </p:spPr>
      </p:pic>
    </p:spTree>
    <p:extLst>
      <p:ext uri="{BB962C8B-B14F-4D97-AF65-F5344CB8AC3E}">
        <p14:creationId xmlns:p14="http://schemas.microsoft.com/office/powerpoint/2010/main" val="21374032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Standardization-Pressure</a:t>
            </a:r>
          </a:p>
        </p:txBody>
      </p:sp>
      <p:pic>
        <p:nvPicPr>
          <p:cNvPr id="4" name="Content Placeholder 3"/>
          <p:cNvPicPr>
            <a:picLocks noGrp="1" noChangeAspect="1"/>
          </p:cNvPicPr>
          <p:nvPr>
            <p:ph idx="1"/>
          </p:nvPr>
        </p:nvPicPr>
        <p:blipFill rotWithShape="1">
          <a:blip r:embed="rId2"/>
          <a:srcRect l="6435" t="34355" r="27768" b="18913"/>
          <a:stretch/>
        </p:blipFill>
        <p:spPr>
          <a:xfrm>
            <a:off x="1295402" y="2544418"/>
            <a:ext cx="9359346" cy="3631095"/>
          </a:xfrm>
        </p:spPr>
      </p:pic>
    </p:spTree>
    <p:extLst>
      <p:ext uri="{BB962C8B-B14F-4D97-AF65-F5344CB8AC3E}">
        <p14:creationId xmlns:p14="http://schemas.microsoft.com/office/powerpoint/2010/main" val="37252984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Standardization-Humidity</a:t>
            </a:r>
          </a:p>
        </p:txBody>
      </p:sp>
      <p:sp>
        <p:nvSpPr>
          <p:cNvPr id="3" name="Content Placeholder 2"/>
          <p:cNvSpPr>
            <a:spLocks noGrp="1"/>
          </p:cNvSpPr>
          <p:nvPr>
            <p:ph idx="1"/>
          </p:nvPr>
        </p:nvSpPr>
        <p:spPr/>
        <p:txBody>
          <a:bodyPr/>
          <a:lstStyle/>
          <a:p>
            <a:r>
              <a:rPr lang="en-US" dirty="0"/>
              <a:t>Code:</a:t>
            </a:r>
          </a:p>
          <a:p>
            <a:endParaRPr lang="en-US" dirty="0"/>
          </a:p>
        </p:txBody>
      </p:sp>
      <p:pic>
        <p:nvPicPr>
          <p:cNvPr id="4" name="Picture 3"/>
          <p:cNvPicPr>
            <a:picLocks noChangeAspect="1"/>
          </p:cNvPicPr>
          <p:nvPr/>
        </p:nvPicPr>
        <p:blipFill rotWithShape="1">
          <a:blip r:embed="rId2"/>
          <a:srcRect l="4457" t="27621" r="67826" b="50725"/>
          <a:stretch/>
        </p:blipFill>
        <p:spPr>
          <a:xfrm>
            <a:off x="1295401" y="2981739"/>
            <a:ext cx="6377607" cy="2801144"/>
          </a:xfrm>
          <a:prstGeom prst="rect">
            <a:avLst/>
          </a:prstGeom>
        </p:spPr>
      </p:pic>
    </p:spTree>
    <p:extLst>
      <p:ext uri="{BB962C8B-B14F-4D97-AF65-F5344CB8AC3E}">
        <p14:creationId xmlns:p14="http://schemas.microsoft.com/office/powerpoint/2010/main" val="36811172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Standardization-Humidity</a:t>
            </a:r>
          </a:p>
        </p:txBody>
      </p:sp>
      <p:pic>
        <p:nvPicPr>
          <p:cNvPr id="4" name="Content Placeholder 3"/>
          <p:cNvPicPr>
            <a:picLocks noGrp="1" noChangeAspect="1"/>
          </p:cNvPicPr>
          <p:nvPr>
            <p:ph idx="1"/>
          </p:nvPr>
        </p:nvPicPr>
        <p:blipFill rotWithShape="1">
          <a:blip r:embed="rId2"/>
          <a:srcRect l="6660" t="24371" r="27544" b="28098"/>
          <a:stretch/>
        </p:blipFill>
        <p:spPr>
          <a:xfrm>
            <a:off x="1295402" y="2577547"/>
            <a:ext cx="8918713" cy="3622277"/>
          </a:xfrm>
        </p:spPr>
      </p:pic>
    </p:spTree>
    <p:extLst>
      <p:ext uri="{BB962C8B-B14F-4D97-AF65-F5344CB8AC3E}">
        <p14:creationId xmlns:p14="http://schemas.microsoft.com/office/powerpoint/2010/main" val="6476649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Standardization-Dew Point</a:t>
            </a:r>
          </a:p>
        </p:txBody>
      </p:sp>
      <p:sp>
        <p:nvSpPr>
          <p:cNvPr id="3" name="Content Placeholder 2"/>
          <p:cNvSpPr>
            <a:spLocks noGrp="1"/>
          </p:cNvSpPr>
          <p:nvPr>
            <p:ph idx="1"/>
          </p:nvPr>
        </p:nvSpPr>
        <p:spPr/>
        <p:txBody>
          <a:bodyPr/>
          <a:lstStyle/>
          <a:p>
            <a:r>
              <a:rPr lang="en-US" dirty="0"/>
              <a:t>Code:</a:t>
            </a:r>
          </a:p>
          <a:p>
            <a:endParaRPr lang="en-US" dirty="0"/>
          </a:p>
        </p:txBody>
      </p:sp>
      <p:pic>
        <p:nvPicPr>
          <p:cNvPr id="4" name="Picture 3"/>
          <p:cNvPicPr>
            <a:picLocks noChangeAspect="1"/>
          </p:cNvPicPr>
          <p:nvPr/>
        </p:nvPicPr>
        <p:blipFill rotWithShape="1">
          <a:blip r:embed="rId2"/>
          <a:srcRect l="4782" t="19502" r="66957" b="60199"/>
          <a:stretch/>
        </p:blipFill>
        <p:spPr>
          <a:xfrm>
            <a:off x="1295401" y="3008244"/>
            <a:ext cx="7517295" cy="3035830"/>
          </a:xfrm>
          <a:prstGeom prst="rect">
            <a:avLst/>
          </a:prstGeom>
        </p:spPr>
      </p:pic>
    </p:spTree>
    <p:extLst>
      <p:ext uri="{BB962C8B-B14F-4D97-AF65-F5344CB8AC3E}">
        <p14:creationId xmlns:p14="http://schemas.microsoft.com/office/powerpoint/2010/main" val="39646439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Standardization-Dew Point</a:t>
            </a:r>
          </a:p>
        </p:txBody>
      </p:sp>
      <p:pic>
        <p:nvPicPr>
          <p:cNvPr id="4" name="Content Placeholder 3"/>
          <p:cNvPicPr>
            <a:picLocks noGrp="1" noChangeAspect="1"/>
          </p:cNvPicPr>
          <p:nvPr>
            <p:ph idx="1"/>
          </p:nvPr>
        </p:nvPicPr>
        <p:blipFill rotWithShape="1">
          <a:blip r:embed="rId2"/>
          <a:srcRect l="5986" t="27566" r="28217" b="22507"/>
          <a:stretch/>
        </p:blipFill>
        <p:spPr>
          <a:xfrm>
            <a:off x="1295403" y="2471529"/>
            <a:ext cx="8908772" cy="3800667"/>
          </a:xfrm>
        </p:spPr>
      </p:pic>
    </p:spTree>
    <p:extLst>
      <p:ext uri="{BB962C8B-B14F-4D97-AF65-F5344CB8AC3E}">
        <p14:creationId xmlns:p14="http://schemas.microsoft.com/office/powerpoint/2010/main" val="694982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Title 1"/>
          <p:cNvSpPr>
            <a:spLocks noGrp="1"/>
          </p:cNvSpPr>
          <p:nvPr>
            <p:ph type="title"/>
          </p:nvPr>
        </p:nvSpPr>
        <p:spPr/>
        <p:txBody>
          <a:bodyPr>
            <a:noAutofit/>
          </a:bodyPr>
          <a:lstStyle/>
          <a:p>
            <a:endParaRPr lang="en-US" sz="4800" dirty="0"/>
          </a:p>
        </p:txBody>
      </p:sp>
      <p:sp>
        <p:nvSpPr>
          <p:cNvPr id="11" name="Text Placeholder 10">
            <a:extLst>
              <a:ext uri="{FF2B5EF4-FFF2-40B4-BE49-F238E27FC236}">
                <a16:creationId xmlns:a16="http://schemas.microsoft.com/office/drawing/2014/main" id="{3A22DE0E-A406-6646-8987-A35B0F1CDD99}"/>
              </a:ext>
            </a:extLst>
          </p:cNvPr>
          <p:cNvSpPr>
            <a:spLocks noGrp="1"/>
          </p:cNvSpPr>
          <p:nvPr>
            <p:ph type="body" sz="quarter" idx="10"/>
          </p:nvPr>
        </p:nvSpPr>
        <p:spPr/>
        <p:txBody>
          <a:bodyPr/>
          <a:lstStyle/>
          <a:p>
            <a:endParaRPr lang="en-US" dirty="0"/>
          </a:p>
        </p:txBody>
      </p:sp>
      <p:sp>
        <p:nvSpPr>
          <p:cNvPr id="12" name="Text Placeholder 11">
            <a:extLst>
              <a:ext uri="{FF2B5EF4-FFF2-40B4-BE49-F238E27FC236}">
                <a16:creationId xmlns:a16="http://schemas.microsoft.com/office/drawing/2014/main" id="{78F10716-0E1D-E94F-ACA2-E373D2DA57DE}"/>
              </a:ext>
            </a:extLst>
          </p:cNvPr>
          <p:cNvSpPr>
            <a:spLocks noGrp="1"/>
          </p:cNvSpPr>
          <p:nvPr>
            <p:ph type="body" sz="quarter" idx="11"/>
          </p:nvPr>
        </p:nvSpPr>
        <p:spPr/>
        <p:txBody>
          <a:bodyPr/>
          <a:lstStyle/>
          <a:p>
            <a:endParaRPr lang="en-US" dirty="0"/>
          </a:p>
        </p:txBody>
      </p:sp>
      <p:sp>
        <p:nvSpPr>
          <p:cNvPr id="13" name="Text Placeholder 12">
            <a:extLst>
              <a:ext uri="{FF2B5EF4-FFF2-40B4-BE49-F238E27FC236}">
                <a16:creationId xmlns:a16="http://schemas.microsoft.com/office/drawing/2014/main" id="{8AB842D1-B081-3C45-A19C-65F814B6E990}"/>
              </a:ext>
            </a:extLst>
          </p:cNvPr>
          <p:cNvSpPr>
            <a:spLocks noGrp="1"/>
          </p:cNvSpPr>
          <p:nvPr>
            <p:ph type="body" sz="quarter" idx="14"/>
          </p:nvPr>
        </p:nvSpPr>
        <p:spPr>
          <a:xfrm>
            <a:off x="1190868" y="2562530"/>
            <a:ext cx="1808714" cy="702415"/>
          </a:xfrm>
        </p:spPr>
        <p:txBody>
          <a:bodyPr>
            <a:normAutofit fontScale="92500" lnSpcReduction="10000"/>
          </a:bodyPr>
          <a:lstStyle/>
          <a:p>
            <a:r>
              <a:rPr lang="en-US" dirty="0"/>
              <a:t>Selecting the dataset</a:t>
            </a:r>
          </a:p>
          <a:p>
            <a:endParaRPr lang="en-US" dirty="0"/>
          </a:p>
        </p:txBody>
      </p:sp>
      <p:sp>
        <p:nvSpPr>
          <p:cNvPr id="14" name="Text Placeholder 13">
            <a:extLst>
              <a:ext uri="{FF2B5EF4-FFF2-40B4-BE49-F238E27FC236}">
                <a16:creationId xmlns:a16="http://schemas.microsoft.com/office/drawing/2014/main" id="{236BF568-98D2-9146-800D-9C0E5EFB7A0B}"/>
              </a:ext>
            </a:extLst>
          </p:cNvPr>
          <p:cNvSpPr>
            <a:spLocks noGrp="1"/>
          </p:cNvSpPr>
          <p:nvPr>
            <p:ph type="body" sz="quarter" idx="15"/>
          </p:nvPr>
        </p:nvSpPr>
        <p:spPr>
          <a:xfrm>
            <a:off x="4556921" y="2562530"/>
            <a:ext cx="1808714" cy="818307"/>
          </a:xfrm>
        </p:spPr>
        <p:txBody>
          <a:bodyPr>
            <a:normAutofit fontScale="85000" lnSpcReduction="20000"/>
          </a:bodyPr>
          <a:lstStyle/>
          <a:p>
            <a:r>
              <a:rPr lang="en-US" dirty="0"/>
              <a:t>Choosing an appropriate sample</a:t>
            </a:r>
          </a:p>
          <a:p>
            <a:endParaRPr lang="en-US" dirty="0"/>
          </a:p>
        </p:txBody>
      </p:sp>
      <p:sp>
        <p:nvSpPr>
          <p:cNvPr id="15" name="Text Placeholder 14">
            <a:extLst>
              <a:ext uri="{FF2B5EF4-FFF2-40B4-BE49-F238E27FC236}">
                <a16:creationId xmlns:a16="http://schemas.microsoft.com/office/drawing/2014/main" id="{6D52210C-475B-5A46-8EA1-7205C353BC83}"/>
              </a:ext>
            </a:extLst>
          </p:cNvPr>
          <p:cNvSpPr>
            <a:spLocks noGrp="1"/>
          </p:cNvSpPr>
          <p:nvPr>
            <p:ph type="body" sz="quarter" idx="16"/>
          </p:nvPr>
        </p:nvSpPr>
        <p:spPr>
          <a:xfrm>
            <a:off x="7883217" y="2562530"/>
            <a:ext cx="1808714" cy="818307"/>
          </a:xfrm>
        </p:spPr>
        <p:txBody>
          <a:bodyPr>
            <a:normAutofit fontScale="85000" lnSpcReduction="20000"/>
          </a:bodyPr>
          <a:lstStyle/>
          <a:p>
            <a:r>
              <a:rPr lang="en-US" dirty="0"/>
              <a:t>Normalization and Standardization</a:t>
            </a:r>
          </a:p>
          <a:p>
            <a:endParaRPr lang="en-US" dirty="0"/>
          </a:p>
        </p:txBody>
      </p:sp>
      <p:sp>
        <p:nvSpPr>
          <p:cNvPr id="16" name="Text Placeholder 15">
            <a:extLst>
              <a:ext uri="{FF2B5EF4-FFF2-40B4-BE49-F238E27FC236}">
                <a16:creationId xmlns:a16="http://schemas.microsoft.com/office/drawing/2014/main" id="{1E8A0143-1BC2-AF42-8971-208A7FEE7C0A}"/>
              </a:ext>
            </a:extLst>
          </p:cNvPr>
          <p:cNvSpPr>
            <a:spLocks noGrp="1"/>
          </p:cNvSpPr>
          <p:nvPr>
            <p:ph type="body" sz="quarter" idx="17"/>
          </p:nvPr>
        </p:nvSpPr>
        <p:spPr>
          <a:xfrm>
            <a:off x="2873894" y="3974603"/>
            <a:ext cx="1753424" cy="707418"/>
          </a:xfrm>
        </p:spPr>
        <p:txBody>
          <a:bodyPr>
            <a:normAutofit fontScale="92500" lnSpcReduction="10000"/>
          </a:bodyPr>
          <a:lstStyle/>
          <a:p>
            <a:r>
              <a:rPr lang="en-US" dirty="0"/>
              <a:t>Cleaning the dataset</a:t>
            </a:r>
          </a:p>
          <a:p>
            <a:endParaRPr lang="en-US" dirty="0"/>
          </a:p>
        </p:txBody>
      </p:sp>
      <p:sp>
        <p:nvSpPr>
          <p:cNvPr id="17" name="Text Placeholder 16">
            <a:extLst>
              <a:ext uri="{FF2B5EF4-FFF2-40B4-BE49-F238E27FC236}">
                <a16:creationId xmlns:a16="http://schemas.microsoft.com/office/drawing/2014/main" id="{0BBCBB70-166E-5242-B216-9AA0C80FE77F}"/>
              </a:ext>
            </a:extLst>
          </p:cNvPr>
          <p:cNvSpPr>
            <a:spLocks noGrp="1"/>
          </p:cNvSpPr>
          <p:nvPr>
            <p:ph type="body" sz="quarter" idx="18"/>
          </p:nvPr>
        </p:nvSpPr>
        <p:spPr>
          <a:xfrm>
            <a:off x="6239947" y="3974603"/>
            <a:ext cx="1753424" cy="753984"/>
          </a:xfrm>
        </p:spPr>
        <p:txBody>
          <a:bodyPr>
            <a:normAutofit lnSpcReduction="10000"/>
          </a:bodyPr>
          <a:lstStyle/>
          <a:p>
            <a:r>
              <a:rPr lang="en-US" dirty="0"/>
              <a:t>Data Visualization</a:t>
            </a:r>
          </a:p>
          <a:p>
            <a:endParaRPr lang="en-US" dirty="0"/>
          </a:p>
        </p:txBody>
      </p:sp>
      <p:sp>
        <p:nvSpPr>
          <p:cNvPr id="18" name="Text Placeholder 17">
            <a:extLst>
              <a:ext uri="{FF2B5EF4-FFF2-40B4-BE49-F238E27FC236}">
                <a16:creationId xmlns:a16="http://schemas.microsoft.com/office/drawing/2014/main" id="{72FB4FD0-CA06-1547-944E-F4D475F17539}"/>
              </a:ext>
            </a:extLst>
          </p:cNvPr>
          <p:cNvSpPr>
            <a:spLocks noGrp="1"/>
          </p:cNvSpPr>
          <p:nvPr>
            <p:ph type="body" sz="quarter" idx="21"/>
          </p:nvPr>
        </p:nvSpPr>
        <p:spPr/>
        <p:txBody>
          <a:bodyPr>
            <a:normAutofit fontScale="85000" lnSpcReduction="20000"/>
          </a:bodyPr>
          <a:lstStyle/>
          <a:p>
            <a:r>
              <a:rPr lang="en-US" sz="2000" b="1" dirty="0"/>
              <a:t>Hypothesis Testing and Correlations</a:t>
            </a:r>
          </a:p>
          <a:p>
            <a:endParaRPr lang="en-US" dirty="0"/>
          </a:p>
        </p:txBody>
      </p:sp>
    </p:spTree>
    <p:extLst>
      <p:ext uri="{BB962C8B-B14F-4D97-AF65-F5344CB8AC3E}">
        <p14:creationId xmlns:p14="http://schemas.microsoft.com/office/powerpoint/2010/main" val="5355926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Hypothesis testing</a:t>
            </a:r>
          </a:p>
        </p:txBody>
      </p:sp>
      <p:sp>
        <p:nvSpPr>
          <p:cNvPr id="14" name="Content Placeholder 13"/>
          <p:cNvSpPr>
            <a:spLocks noGrp="1"/>
          </p:cNvSpPr>
          <p:nvPr>
            <p:ph idx="1"/>
          </p:nvPr>
        </p:nvSpPr>
        <p:spPr/>
        <p:txBody>
          <a:bodyPr/>
          <a:lstStyle/>
          <a:p>
            <a:r>
              <a:rPr lang="en-US" dirty="0"/>
              <a:t>We have two Null hypothesis we want to test.</a:t>
            </a:r>
          </a:p>
          <a:p>
            <a:r>
              <a:rPr lang="en-US" dirty="0"/>
              <a:t>1)We have considered the temperature as our factor here. We would like to say with a guarantee of 0.05 that the temperature will not cross 38 Degree </a:t>
            </a:r>
            <a:r>
              <a:rPr lang="en-US" dirty="0" err="1"/>
              <a:t>celsusis</a:t>
            </a:r>
            <a:r>
              <a:rPr lang="en-US" dirty="0"/>
              <a:t>? Can we trust this guarantee?</a:t>
            </a:r>
          </a:p>
          <a:p>
            <a:r>
              <a:rPr lang="en-US" dirty="0"/>
              <a:t>2)We have considered the humidity as our factor here. We would like to say with a guarantee of 0.05 that the humidity cannot be below 33%? Can we trust this guarantee?</a:t>
            </a:r>
          </a:p>
        </p:txBody>
      </p:sp>
    </p:spTree>
    <p:extLst>
      <p:ext uri="{BB962C8B-B14F-4D97-AF65-F5344CB8AC3E}">
        <p14:creationId xmlns:p14="http://schemas.microsoft.com/office/powerpoint/2010/main" val="4079131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 of our dataset</a:t>
            </a:r>
          </a:p>
        </p:txBody>
      </p:sp>
      <p:sp>
        <p:nvSpPr>
          <p:cNvPr id="3" name="Content Placeholder 2"/>
          <p:cNvSpPr>
            <a:spLocks noGrp="1"/>
          </p:cNvSpPr>
          <p:nvPr>
            <p:ph idx="1"/>
          </p:nvPr>
        </p:nvSpPr>
        <p:spPr/>
        <p:txBody>
          <a:bodyPr/>
          <a:lstStyle/>
          <a:p>
            <a:r>
              <a:rPr lang="en-US" dirty="0"/>
              <a:t>The conditions column define what type of weather it was in a short description format such as light haze, rain, heavy fog and others.</a:t>
            </a:r>
          </a:p>
          <a:p>
            <a:r>
              <a:rPr lang="en-US" dirty="0"/>
              <a:t>The numerical data like precipitation, humidity among others have a range of values and based on these factors we can get a correlation among these.</a:t>
            </a:r>
          </a:p>
          <a:p>
            <a:r>
              <a:rPr lang="en-US" dirty="0"/>
              <a:t>The Boolean values just signify whether the specific event occurred or not. 1 signifying that it has happened and 0 signifying otherwise.</a:t>
            </a:r>
          </a:p>
        </p:txBody>
      </p:sp>
    </p:spTree>
    <p:extLst>
      <p:ext uri="{BB962C8B-B14F-4D97-AF65-F5344CB8AC3E}">
        <p14:creationId xmlns:p14="http://schemas.microsoft.com/office/powerpoint/2010/main" val="35581250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Testing-1</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r>
                  <a:rPr lang="en-US" dirty="0"/>
                  <a:t>Null Hypothesis: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𝐻</m:t>
                        </m:r>
                      </m:e>
                      <m:sub>
                        <m:r>
                          <a:rPr lang="en-US" b="0" i="1" smtClean="0">
                            <a:latin typeface="Cambria Math" panose="02040503050406030204" pitchFamily="18" charset="0"/>
                          </a:rPr>
                          <m:t>0</m:t>
                        </m:r>
                      </m:sub>
                    </m:sSub>
                    <m:r>
                      <a:rPr lang="en-US" b="0" i="1" smtClean="0">
                        <a:latin typeface="Cambria Math" panose="02040503050406030204" pitchFamily="18" charset="0"/>
                      </a:rPr>
                      <m:t>: </m:t>
                    </m:r>
                    <m:r>
                      <a:rPr lang="en-US" b="0" i="1" smtClean="0">
                        <a:latin typeface="Cambria Math" panose="02040503050406030204" pitchFamily="18" charset="0"/>
                      </a:rPr>
                      <m:t>𝜇</m:t>
                    </m:r>
                    <m:r>
                      <a:rPr lang="en-US" b="0" i="1" smtClean="0">
                        <a:latin typeface="Cambria Math" panose="02040503050406030204" pitchFamily="18" charset="0"/>
                      </a:rPr>
                      <m:t>≥</m:t>
                    </m:r>
                  </m:oMath>
                </a14:m>
                <a:r>
                  <a:rPr lang="en-US" dirty="0"/>
                  <a:t> 38</a:t>
                </a:r>
              </a:p>
              <a:p>
                <a:pPr marL="0" indent="0">
                  <a:buNone/>
                </a:pPr>
                <a:r>
                  <a:rPr lang="en-US" dirty="0"/>
                  <a:t>Alternate Hypothesis: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𝐻</m:t>
                        </m:r>
                      </m:e>
                      <m:sub>
                        <m:r>
                          <a:rPr lang="en-US" b="0" i="1" smtClean="0">
                            <a:latin typeface="Cambria Math" panose="02040503050406030204" pitchFamily="18" charset="0"/>
                          </a:rPr>
                          <m:t>1</m:t>
                        </m:r>
                      </m:sub>
                    </m:sSub>
                  </m:oMath>
                </a14:m>
                <a:r>
                  <a:rPr lang="en-US" dirty="0"/>
                  <a:t>: </a:t>
                </a:r>
                <a14:m>
                  <m:oMath xmlns:m="http://schemas.openxmlformats.org/officeDocument/2006/math">
                    <m:r>
                      <a:rPr lang="en-US" i="1">
                        <a:latin typeface="Cambria Math" panose="02040503050406030204" pitchFamily="18" charset="0"/>
                      </a:rPr>
                      <m:t>𝜇</m:t>
                    </m:r>
                  </m:oMath>
                </a14:m>
                <a:r>
                  <a:rPr lang="en-US" dirty="0"/>
                  <a:t>&lt; 38</a:t>
                </a:r>
              </a:p>
              <a:p>
                <a:pPr marL="0" indent="0">
                  <a:buNone/>
                </a:pPr>
                <a:r>
                  <a:rPr lang="en-US" dirty="0"/>
                  <a:t>Therefore we will be doing a left tailed test to find the p-value to compare with the significance level we have taken to be 0.05.</a:t>
                </a:r>
              </a:p>
              <a:p>
                <a:pPr marL="0" indent="0">
                  <a:buNone/>
                </a:pPr>
                <a:endParaRPr lang="en-US" dirty="0"/>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17" t="-1468" r="-699"/>
                </a:stretch>
              </a:blipFill>
            </p:spPr>
            <p:txBody>
              <a:bodyPr/>
              <a:lstStyle/>
              <a:p>
                <a:r>
                  <a:rPr lang="en-US">
                    <a:noFill/>
                  </a:rPr>
                  <a:t> </a:t>
                </a:r>
              </a:p>
            </p:txBody>
          </p:sp>
        </mc:Fallback>
      </mc:AlternateContent>
      <p:pic>
        <p:nvPicPr>
          <p:cNvPr id="4" name="Picture 3"/>
          <p:cNvPicPr>
            <a:picLocks noChangeAspect="1"/>
          </p:cNvPicPr>
          <p:nvPr/>
        </p:nvPicPr>
        <p:blipFill rotWithShape="1">
          <a:blip r:embed="rId3"/>
          <a:srcRect l="7609" t="39222" r="73913" b="44924"/>
          <a:stretch/>
        </p:blipFill>
        <p:spPr>
          <a:xfrm>
            <a:off x="1295400" y="4373217"/>
            <a:ext cx="3554895" cy="1714716"/>
          </a:xfrm>
          <a:prstGeom prst="rect">
            <a:avLst/>
          </a:prstGeom>
        </p:spPr>
      </p:pic>
    </p:spTree>
    <p:extLst>
      <p:ext uri="{BB962C8B-B14F-4D97-AF65-F5344CB8AC3E}">
        <p14:creationId xmlns:p14="http://schemas.microsoft.com/office/powerpoint/2010/main" val="25046902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Testing-1 </a:t>
            </a:r>
          </a:p>
        </p:txBody>
      </p:sp>
      <p:sp>
        <p:nvSpPr>
          <p:cNvPr id="3" name="Content Placeholder 2"/>
          <p:cNvSpPr>
            <a:spLocks noGrp="1"/>
          </p:cNvSpPr>
          <p:nvPr>
            <p:ph idx="1"/>
          </p:nvPr>
        </p:nvSpPr>
        <p:spPr/>
        <p:txBody>
          <a:bodyPr/>
          <a:lstStyle/>
          <a:p>
            <a:r>
              <a:rPr lang="en-US" dirty="0"/>
              <a:t>Since we saw the z-value that we got is -2.10 and this is a left tailed test we have to consider </a:t>
            </a:r>
            <a:r>
              <a:rPr lang="en-US" dirty="0" err="1"/>
              <a:t>thet</a:t>
            </a:r>
            <a:r>
              <a:rPr lang="en-US" dirty="0"/>
              <a:t> p-value to be that the p(z&lt;-2.10)=0.0179.</a:t>
            </a:r>
          </a:p>
          <a:p>
            <a:r>
              <a:rPr lang="en-US" dirty="0"/>
              <a:t>Since the significance level&gt;P-value, we can reject our null hypothesis and say that the temperature cannot cross above 38 degree </a:t>
            </a:r>
            <a:r>
              <a:rPr lang="en-US" dirty="0" err="1"/>
              <a:t>celsius</a:t>
            </a:r>
            <a:r>
              <a:rPr lang="en-US" dirty="0"/>
              <a:t> in the month of September.</a:t>
            </a:r>
          </a:p>
          <a:p>
            <a:pPr marL="0" indent="0">
              <a:buNone/>
            </a:pPr>
            <a:r>
              <a:rPr lang="en-US" dirty="0"/>
              <a:t> </a:t>
            </a:r>
          </a:p>
        </p:txBody>
      </p:sp>
    </p:spTree>
    <p:extLst>
      <p:ext uri="{BB962C8B-B14F-4D97-AF65-F5344CB8AC3E}">
        <p14:creationId xmlns:p14="http://schemas.microsoft.com/office/powerpoint/2010/main" val="34015957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Testing-2</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r>
                  <a:rPr lang="en-US" dirty="0"/>
                  <a:t>Null Hypothesis: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0</m:t>
                        </m:r>
                      </m:sub>
                    </m:sSub>
                    <m:r>
                      <a:rPr lang="en-US" i="1">
                        <a:latin typeface="Cambria Math" panose="02040503050406030204" pitchFamily="18" charset="0"/>
                      </a:rPr>
                      <m:t>: </m:t>
                    </m:r>
                    <m:r>
                      <a:rPr lang="en-US" i="1">
                        <a:latin typeface="Cambria Math" panose="02040503050406030204" pitchFamily="18" charset="0"/>
                      </a:rPr>
                      <m:t>𝜇</m:t>
                    </m:r>
                    <m:r>
                      <a:rPr lang="en-US" i="1" smtClean="0">
                        <a:latin typeface="Cambria Math" panose="02040503050406030204" pitchFamily="18" charset="0"/>
                        <a:ea typeface="Cambria Math" panose="02040503050406030204" pitchFamily="18" charset="0"/>
                      </a:rPr>
                      <m:t>≤</m:t>
                    </m:r>
                  </m:oMath>
                </a14:m>
                <a:r>
                  <a:rPr lang="en-US" dirty="0"/>
                  <a:t> 33</a:t>
                </a:r>
              </a:p>
              <a:p>
                <a:pPr marL="0" indent="0">
                  <a:buNone/>
                </a:pPr>
                <a:r>
                  <a:rPr lang="en-US" dirty="0"/>
                  <a:t>Alternate Hypothesis: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1</m:t>
                        </m:r>
                      </m:sub>
                    </m:sSub>
                  </m:oMath>
                </a14:m>
                <a:r>
                  <a:rPr lang="en-US" dirty="0"/>
                  <a:t>: </a:t>
                </a:r>
                <a14:m>
                  <m:oMath xmlns:m="http://schemas.openxmlformats.org/officeDocument/2006/math">
                    <m:r>
                      <a:rPr lang="en-US" i="1">
                        <a:latin typeface="Cambria Math" panose="02040503050406030204" pitchFamily="18" charset="0"/>
                      </a:rPr>
                      <m:t>𝜇</m:t>
                    </m:r>
                    <m:r>
                      <a:rPr lang="en-US" b="0" i="0" smtClean="0">
                        <a:latin typeface="Cambria Math" panose="02040503050406030204" pitchFamily="18" charset="0"/>
                      </a:rPr>
                      <m:t>&gt;</m:t>
                    </m:r>
                  </m:oMath>
                </a14:m>
                <a:r>
                  <a:rPr lang="en-US" dirty="0"/>
                  <a:t> 33</a:t>
                </a:r>
              </a:p>
              <a:p>
                <a:pPr marL="0" indent="0">
                  <a:buNone/>
                </a:pPr>
                <a:r>
                  <a:rPr lang="en-US" dirty="0"/>
                  <a:t>Therefore we will be doing a right tailed test to find the p-value to compare with the significance level we have taken to be 0.05.</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17" t="-1468"/>
                </a:stretch>
              </a:blipFill>
            </p:spPr>
            <p:txBody>
              <a:bodyPr/>
              <a:lstStyle/>
              <a:p>
                <a:r>
                  <a:rPr lang="en-US">
                    <a:noFill/>
                  </a:rPr>
                  <a:t> </a:t>
                </a:r>
              </a:p>
            </p:txBody>
          </p:sp>
        </mc:Fallback>
      </mc:AlternateContent>
      <p:pic>
        <p:nvPicPr>
          <p:cNvPr id="4" name="Picture 3"/>
          <p:cNvPicPr>
            <a:picLocks noChangeAspect="1"/>
          </p:cNvPicPr>
          <p:nvPr/>
        </p:nvPicPr>
        <p:blipFill rotWithShape="1">
          <a:blip r:embed="rId3"/>
          <a:srcRect l="7065" t="58168" r="75761" b="24045"/>
          <a:stretch/>
        </p:blipFill>
        <p:spPr>
          <a:xfrm>
            <a:off x="1391477" y="4333460"/>
            <a:ext cx="3114217" cy="1813341"/>
          </a:xfrm>
          <a:prstGeom prst="rect">
            <a:avLst/>
          </a:prstGeom>
        </p:spPr>
      </p:pic>
    </p:spTree>
    <p:extLst>
      <p:ext uri="{BB962C8B-B14F-4D97-AF65-F5344CB8AC3E}">
        <p14:creationId xmlns:p14="http://schemas.microsoft.com/office/powerpoint/2010/main" val="6282990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Testing-2</a:t>
            </a:r>
          </a:p>
        </p:txBody>
      </p:sp>
      <p:sp>
        <p:nvSpPr>
          <p:cNvPr id="3" name="Content Placeholder 2"/>
          <p:cNvSpPr>
            <a:spLocks noGrp="1"/>
          </p:cNvSpPr>
          <p:nvPr>
            <p:ph idx="1"/>
          </p:nvPr>
        </p:nvSpPr>
        <p:spPr/>
        <p:txBody>
          <a:bodyPr/>
          <a:lstStyle/>
          <a:p>
            <a:r>
              <a:rPr lang="en-US" dirty="0"/>
              <a:t>Since we saw the z-value that we got is 2.01 and this is a right tailed test we have to consider that p-value to be that the p(z&gt;2.01)=0.0222</a:t>
            </a:r>
          </a:p>
          <a:p>
            <a:r>
              <a:rPr lang="en-US" dirty="0"/>
              <a:t>Since the significance level&gt;P-value, we can reject our null hypothesis and say that the humidity cannot go below 33% in the month of September.</a:t>
            </a:r>
          </a:p>
          <a:p>
            <a:endParaRPr lang="en-US" dirty="0"/>
          </a:p>
        </p:txBody>
      </p:sp>
    </p:spTree>
    <p:extLst>
      <p:ext uri="{BB962C8B-B14F-4D97-AF65-F5344CB8AC3E}">
        <p14:creationId xmlns:p14="http://schemas.microsoft.com/office/powerpoint/2010/main" val="398688511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Correlations-1</a:t>
            </a:r>
          </a:p>
        </p:txBody>
      </p:sp>
      <p:sp>
        <p:nvSpPr>
          <p:cNvPr id="3" name="Content Placeholder 2"/>
          <p:cNvSpPr>
            <a:spLocks noGrp="1"/>
          </p:cNvSpPr>
          <p:nvPr>
            <p:ph idx="1"/>
          </p:nvPr>
        </p:nvSpPr>
        <p:spPr/>
        <p:txBody>
          <a:bodyPr/>
          <a:lstStyle/>
          <a:p>
            <a:pPr marL="0" indent="0">
              <a:buNone/>
            </a:pPr>
            <a:r>
              <a:rPr lang="en-US" dirty="0"/>
              <a:t>The first correlation we have thought is between humidity and temperature. We notice a trend in the graph that is clear. It shows that these two factors are inversely proportional to each other. We shall see the line graph for these two factors to strengthen the fact that they are inversely proportional. </a:t>
            </a:r>
          </a:p>
        </p:txBody>
      </p:sp>
    </p:spTree>
    <p:extLst>
      <p:ext uri="{BB962C8B-B14F-4D97-AF65-F5344CB8AC3E}">
        <p14:creationId xmlns:p14="http://schemas.microsoft.com/office/powerpoint/2010/main" val="4988068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Correlations-1</a:t>
            </a:r>
          </a:p>
        </p:txBody>
      </p:sp>
      <p:pic>
        <p:nvPicPr>
          <p:cNvPr id="4" name="Content Placeholder 3"/>
          <p:cNvPicPr>
            <a:picLocks noGrp="1" noChangeAspect="1"/>
          </p:cNvPicPr>
          <p:nvPr>
            <p:ph idx="1"/>
          </p:nvPr>
        </p:nvPicPr>
        <p:blipFill rotWithShape="1">
          <a:blip r:embed="rId2"/>
          <a:srcRect l="7065" t="49468" b="10351"/>
          <a:stretch/>
        </p:blipFill>
        <p:spPr>
          <a:xfrm>
            <a:off x="993913" y="2570922"/>
            <a:ext cx="10455965" cy="3419061"/>
          </a:xfrm>
          <a:prstGeom prst="rect">
            <a:avLst/>
          </a:prstGeom>
        </p:spPr>
      </p:pic>
    </p:spTree>
    <p:extLst>
      <p:ext uri="{BB962C8B-B14F-4D97-AF65-F5344CB8AC3E}">
        <p14:creationId xmlns:p14="http://schemas.microsoft.com/office/powerpoint/2010/main" val="240137872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Correlations-1 </a:t>
            </a:r>
          </a:p>
        </p:txBody>
      </p:sp>
      <p:sp>
        <p:nvSpPr>
          <p:cNvPr id="3" name="Content Placeholder 2"/>
          <p:cNvSpPr>
            <a:spLocks noGrp="1"/>
          </p:cNvSpPr>
          <p:nvPr>
            <p:ph idx="1"/>
          </p:nvPr>
        </p:nvSpPr>
        <p:spPr/>
        <p:txBody>
          <a:bodyPr/>
          <a:lstStyle/>
          <a:p>
            <a:r>
              <a:rPr lang="en-US" dirty="0"/>
              <a:t>We can clearly see from this line graph that as humidity is increasing, the temperature is decreasing. As the temperature increases we can clearly see that the humidity decreases. Therefore we can conclude that temperature and humidity are inversely proportional.</a:t>
            </a:r>
          </a:p>
        </p:txBody>
      </p:sp>
    </p:spTree>
    <p:extLst>
      <p:ext uri="{BB962C8B-B14F-4D97-AF65-F5344CB8AC3E}">
        <p14:creationId xmlns:p14="http://schemas.microsoft.com/office/powerpoint/2010/main" val="898547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types </a:t>
            </a:r>
          </a:p>
        </p:txBody>
      </p:sp>
      <p:pic>
        <p:nvPicPr>
          <p:cNvPr id="4" name="Content Placeholder 3"/>
          <p:cNvPicPr>
            <a:picLocks noGrp="1" noChangeAspect="1"/>
          </p:cNvPicPr>
          <p:nvPr>
            <p:ph sz="half" idx="1"/>
          </p:nvPr>
        </p:nvPicPr>
        <p:blipFill rotWithShape="1">
          <a:blip r:embed="rId2"/>
          <a:srcRect l="4216" t="24967" r="72751" b="28571"/>
          <a:stretch/>
        </p:blipFill>
        <p:spPr>
          <a:xfrm>
            <a:off x="2173356" y="2560320"/>
            <a:ext cx="2835965" cy="3216400"/>
          </a:xfrm>
        </p:spPr>
      </p:pic>
      <p:sp>
        <p:nvSpPr>
          <p:cNvPr id="6" name="Content Placeholder 5"/>
          <p:cNvSpPr>
            <a:spLocks noGrp="1"/>
          </p:cNvSpPr>
          <p:nvPr>
            <p:ph sz="half" idx="2"/>
          </p:nvPr>
        </p:nvSpPr>
        <p:spPr/>
        <p:txBody>
          <a:bodyPr/>
          <a:lstStyle/>
          <a:p>
            <a:r>
              <a:rPr lang="en-US" dirty="0"/>
              <a:t>These are the data types of each of our column</a:t>
            </a:r>
          </a:p>
        </p:txBody>
      </p:sp>
    </p:spTree>
    <p:extLst>
      <p:ext uri="{BB962C8B-B14F-4D97-AF65-F5344CB8AC3E}">
        <p14:creationId xmlns:p14="http://schemas.microsoft.com/office/powerpoint/2010/main" val="653799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Brief Description of the columns</a:t>
            </a:r>
          </a:p>
        </p:txBody>
      </p:sp>
      <p:pic>
        <p:nvPicPr>
          <p:cNvPr id="5" name="Content Placeholder 4"/>
          <p:cNvPicPr>
            <a:picLocks noGrp="1" noChangeAspect="1"/>
          </p:cNvPicPr>
          <p:nvPr>
            <p:ph sz="half" idx="1"/>
          </p:nvPr>
        </p:nvPicPr>
        <p:blipFill rotWithShape="1">
          <a:blip r:embed="rId2"/>
          <a:srcRect l="3935" t="37584" r="67696" b="19079"/>
          <a:stretch/>
        </p:blipFill>
        <p:spPr>
          <a:xfrm>
            <a:off x="1295401" y="2560320"/>
            <a:ext cx="3925955" cy="3310128"/>
          </a:xfrm>
        </p:spPr>
      </p:pic>
      <p:sp>
        <p:nvSpPr>
          <p:cNvPr id="4" name="Content Placeholder 3"/>
          <p:cNvSpPr>
            <a:spLocks noGrp="1"/>
          </p:cNvSpPr>
          <p:nvPr>
            <p:ph sz="half" idx="2"/>
          </p:nvPr>
        </p:nvSpPr>
        <p:spPr/>
        <p:txBody>
          <a:bodyPr/>
          <a:lstStyle/>
          <a:p>
            <a:r>
              <a:rPr lang="en-US" dirty="0"/>
              <a:t>This just a brief description of the columns. We have told what do each of the columns consist of and what they describe. We will try to find relations between these in our study of the weather.</a:t>
            </a:r>
          </a:p>
        </p:txBody>
      </p:sp>
    </p:spTree>
    <p:extLst>
      <p:ext uri="{BB962C8B-B14F-4D97-AF65-F5344CB8AC3E}">
        <p14:creationId xmlns:p14="http://schemas.microsoft.com/office/powerpoint/2010/main" val="2172324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Title 1"/>
          <p:cNvSpPr>
            <a:spLocks noGrp="1"/>
          </p:cNvSpPr>
          <p:nvPr>
            <p:ph type="title"/>
          </p:nvPr>
        </p:nvSpPr>
        <p:spPr/>
        <p:txBody>
          <a:bodyPr>
            <a:noAutofit/>
          </a:bodyPr>
          <a:lstStyle/>
          <a:p>
            <a:endParaRPr lang="en-US" sz="4800" dirty="0"/>
          </a:p>
        </p:txBody>
      </p:sp>
      <p:sp>
        <p:nvSpPr>
          <p:cNvPr id="2" name="Text Placeholder 1">
            <a:extLst>
              <a:ext uri="{FF2B5EF4-FFF2-40B4-BE49-F238E27FC236}">
                <a16:creationId xmlns:a16="http://schemas.microsoft.com/office/drawing/2014/main" id="{3B4E28C7-7934-1F48-8985-6E3A80FE3BD8}"/>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D4E5B6C9-19EB-4845-A47C-7491FA720ED4}"/>
              </a:ext>
            </a:extLst>
          </p:cNvPr>
          <p:cNvSpPr>
            <a:spLocks noGrp="1"/>
          </p:cNvSpPr>
          <p:nvPr>
            <p:ph type="body" sz="quarter" idx="11"/>
          </p:nvPr>
        </p:nvSpPr>
        <p:spPr/>
        <p:txBody>
          <a:bodyPr/>
          <a:lstStyle/>
          <a:p>
            <a:endParaRPr lang="en-US" dirty="0"/>
          </a:p>
        </p:txBody>
      </p:sp>
      <p:sp>
        <p:nvSpPr>
          <p:cNvPr id="6" name="Text Placeholder 5">
            <a:extLst>
              <a:ext uri="{FF2B5EF4-FFF2-40B4-BE49-F238E27FC236}">
                <a16:creationId xmlns:a16="http://schemas.microsoft.com/office/drawing/2014/main" id="{F0F6F326-960E-C349-B7DB-DFFFE70F43DA}"/>
              </a:ext>
            </a:extLst>
          </p:cNvPr>
          <p:cNvSpPr>
            <a:spLocks noGrp="1"/>
          </p:cNvSpPr>
          <p:nvPr>
            <p:ph type="body" sz="quarter" idx="15"/>
          </p:nvPr>
        </p:nvSpPr>
        <p:spPr>
          <a:xfrm>
            <a:off x="4556921" y="2626853"/>
            <a:ext cx="1808714" cy="753984"/>
          </a:xfrm>
        </p:spPr>
        <p:txBody>
          <a:bodyPr>
            <a:normAutofit fontScale="77500" lnSpcReduction="20000"/>
          </a:bodyPr>
          <a:lstStyle/>
          <a:p>
            <a:r>
              <a:rPr lang="en-US" dirty="0"/>
              <a:t>Choosing an appropriate sample</a:t>
            </a:r>
          </a:p>
          <a:p>
            <a:endParaRPr lang="en-US" dirty="0"/>
          </a:p>
        </p:txBody>
      </p:sp>
      <p:sp>
        <p:nvSpPr>
          <p:cNvPr id="7" name="Text Placeholder 6">
            <a:extLst>
              <a:ext uri="{FF2B5EF4-FFF2-40B4-BE49-F238E27FC236}">
                <a16:creationId xmlns:a16="http://schemas.microsoft.com/office/drawing/2014/main" id="{8B71A19D-7364-154E-B47D-68AB20501A21}"/>
              </a:ext>
            </a:extLst>
          </p:cNvPr>
          <p:cNvSpPr>
            <a:spLocks noGrp="1"/>
          </p:cNvSpPr>
          <p:nvPr>
            <p:ph type="body" sz="quarter" idx="16"/>
          </p:nvPr>
        </p:nvSpPr>
        <p:spPr>
          <a:xfrm>
            <a:off x="7883217" y="2517913"/>
            <a:ext cx="1808714" cy="862924"/>
          </a:xfrm>
        </p:spPr>
        <p:txBody>
          <a:bodyPr>
            <a:normAutofit fontScale="85000" lnSpcReduction="20000"/>
          </a:bodyPr>
          <a:lstStyle/>
          <a:p>
            <a:r>
              <a:rPr lang="en-US" dirty="0"/>
              <a:t>Normalization and Standardization</a:t>
            </a:r>
          </a:p>
          <a:p>
            <a:endParaRPr lang="en-US" dirty="0"/>
          </a:p>
        </p:txBody>
      </p:sp>
      <p:sp>
        <p:nvSpPr>
          <p:cNvPr id="8" name="Text Placeholder 7">
            <a:extLst>
              <a:ext uri="{FF2B5EF4-FFF2-40B4-BE49-F238E27FC236}">
                <a16:creationId xmlns:a16="http://schemas.microsoft.com/office/drawing/2014/main" id="{1156CE2D-85B3-194D-A4FC-26B937AC7872}"/>
              </a:ext>
            </a:extLst>
          </p:cNvPr>
          <p:cNvSpPr>
            <a:spLocks noGrp="1"/>
          </p:cNvSpPr>
          <p:nvPr>
            <p:ph type="body" sz="quarter" idx="18"/>
          </p:nvPr>
        </p:nvSpPr>
        <p:spPr>
          <a:xfrm>
            <a:off x="6239947" y="3974603"/>
            <a:ext cx="1753424" cy="753984"/>
          </a:xfrm>
        </p:spPr>
        <p:txBody>
          <a:bodyPr>
            <a:normAutofit lnSpcReduction="10000"/>
          </a:bodyPr>
          <a:lstStyle/>
          <a:p>
            <a:r>
              <a:rPr lang="en-US" dirty="0"/>
              <a:t>Data Visualization</a:t>
            </a:r>
          </a:p>
          <a:p>
            <a:endParaRPr lang="en-US" dirty="0"/>
          </a:p>
        </p:txBody>
      </p:sp>
      <p:sp>
        <p:nvSpPr>
          <p:cNvPr id="9" name="Text Placeholder 8">
            <a:extLst>
              <a:ext uri="{FF2B5EF4-FFF2-40B4-BE49-F238E27FC236}">
                <a16:creationId xmlns:a16="http://schemas.microsoft.com/office/drawing/2014/main" id="{F90BE623-6F88-2343-80CD-7E3076E6E936}"/>
              </a:ext>
            </a:extLst>
          </p:cNvPr>
          <p:cNvSpPr>
            <a:spLocks noGrp="1"/>
          </p:cNvSpPr>
          <p:nvPr>
            <p:ph type="body" sz="quarter" idx="19"/>
          </p:nvPr>
        </p:nvSpPr>
        <p:spPr>
          <a:xfrm>
            <a:off x="9566243" y="3974603"/>
            <a:ext cx="1753424" cy="951916"/>
          </a:xfrm>
        </p:spPr>
        <p:txBody>
          <a:bodyPr>
            <a:normAutofit fontScale="92500" lnSpcReduction="10000"/>
          </a:bodyPr>
          <a:lstStyle/>
          <a:p>
            <a:r>
              <a:rPr lang="en-US" dirty="0"/>
              <a:t>Hypothesis Testing and Correlations</a:t>
            </a:r>
          </a:p>
          <a:p>
            <a:endParaRPr lang="en-US" dirty="0"/>
          </a:p>
        </p:txBody>
      </p:sp>
      <p:sp>
        <p:nvSpPr>
          <p:cNvPr id="5" name="Text Placeholder 4">
            <a:extLst>
              <a:ext uri="{FF2B5EF4-FFF2-40B4-BE49-F238E27FC236}">
                <a16:creationId xmlns:a16="http://schemas.microsoft.com/office/drawing/2014/main" id="{1BC3BCD1-F888-3044-B29E-53F36CBD3E73}"/>
              </a:ext>
            </a:extLst>
          </p:cNvPr>
          <p:cNvSpPr>
            <a:spLocks noGrp="1"/>
          </p:cNvSpPr>
          <p:nvPr>
            <p:ph type="body" sz="quarter" idx="14"/>
          </p:nvPr>
        </p:nvSpPr>
        <p:spPr>
          <a:xfrm>
            <a:off x="2880502" y="4002211"/>
            <a:ext cx="1808714" cy="1139632"/>
          </a:xfrm>
        </p:spPr>
        <p:txBody>
          <a:bodyPr/>
          <a:lstStyle/>
          <a:p>
            <a:r>
              <a:rPr lang="en-US" sz="2000" b="1" dirty="0"/>
              <a:t>Cleaning the dataset</a:t>
            </a:r>
          </a:p>
          <a:p>
            <a:endParaRPr lang="en-US" dirty="0"/>
          </a:p>
        </p:txBody>
      </p:sp>
      <p:sp>
        <p:nvSpPr>
          <p:cNvPr id="10" name="Text Placeholder 9">
            <a:extLst>
              <a:ext uri="{FF2B5EF4-FFF2-40B4-BE49-F238E27FC236}">
                <a16:creationId xmlns:a16="http://schemas.microsoft.com/office/drawing/2014/main" id="{4245CC2C-034F-7346-85FA-3027057E20C1}"/>
              </a:ext>
            </a:extLst>
          </p:cNvPr>
          <p:cNvSpPr>
            <a:spLocks noGrp="1"/>
          </p:cNvSpPr>
          <p:nvPr>
            <p:ph type="body" sz="quarter" idx="20"/>
          </p:nvPr>
        </p:nvSpPr>
        <p:spPr>
          <a:xfrm>
            <a:off x="1190868" y="2743200"/>
            <a:ext cx="1808714" cy="637637"/>
          </a:xfrm>
        </p:spPr>
        <p:txBody>
          <a:bodyPr>
            <a:normAutofit fontScale="92500" lnSpcReduction="20000"/>
          </a:bodyPr>
          <a:lstStyle/>
          <a:p>
            <a:r>
              <a:rPr lang="en-US" dirty="0"/>
              <a:t>Selecting the dataset</a:t>
            </a:r>
          </a:p>
          <a:p>
            <a:endParaRPr lang="en-US" dirty="0"/>
          </a:p>
        </p:txBody>
      </p:sp>
    </p:spTree>
    <p:extLst>
      <p:ext uri="{BB962C8B-B14F-4D97-AF65-F5344CB8AC3E}">
        <p14:creationId xmlns:p14="http://schemas.microsoft.com/office/powerpoint/2010/main" val="194837486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E84800D-60A8-402E-83CA-5AA3EF9AE2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3E553F-5BD9-422E-9717-ACD063AE1C8C}">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5EBE954-BD57-46A6-8C84-207418EFB9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Template>
  <TotalTime>0</TotalTime>
  <Words>2240</Words>
  <Application>Microsoft Office PowerPoint</Application>
  <PresentationFormat>Widescreen</PresentationFormat>
  <Paragraphs>176</Paragraphs>
  <Slides>66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Cambria Math</vt:lpstr>
      <vt:lpstr>Franklin Gothic Book</vt:lpstr>
      <vt:lpstr>Franklin Gothic Medium</vt:lpstr>
      <vt:lpstr>Garamond</vt:lpstr>
      <vt:lpstr>Organic</vt:lpstr>
      <vt:lpstr>SDS PROJECT Work</vt:lpstr>
      <vt:lpstr>Finding the relations between factors affecting weather</vt:lpstr>
      <vt:lpstr>PowerPoint Presentation</vt:lpstr>
      <vt:lpstr>Selecting a dataset</vt:lpstr>
      <vt:lpstr>Features of our dataset</vt:lpstr>
      <vt:lpstr>Features of our dataset</vt:lpstr>
      <vt:lpstr>Data types </vt:lpstr>
      <vt:lpstr>Brief Description of the columns</vt:lpstr>
      <vt:lpstr>PowerPoint Presentation</vt:lpstr>
      <vt:lpstr>Data Cleaning</vt:lpstr>
      <vt:lpstr>Data Cleaning-Formatting data </vt:lpstr>
      <vt:lpstr>Data Cleaning-Handling Null Values</vt:lpstr>
      <vt:lpstr>Interpolate method</vt:lpstr>
      <vt:lpstr>Data Cleaning- Handling Null Values</vt:lpstr>
      <vt:lpstr>Data Cleaning-Handling Null values</vt:lpstr>
      <vt:lpstr>Data Cleaning-Handling Null Values</vt:lpstr>
      <vt:lpstr>Data Cleaning-Handling Null Values</vt:lpstr>
      <vt:lpstr>Data Cleaning-Handling Outliers</vt:lpstr>
      <vt:lpstr>PowerPoint Presentation</vt:lpstr>
      <vt:lpstr>Choosing an appropriate sample</vt:lpstr>
      <vt:lpstr>PowerPoint Presentation</vt:lpstr>
      <vt:lpstr>Data Visualization</vt:lpstr>
      <vt:lpstr>Data Visualization-Taking Date Input</vt:lpstr>
      <vt:lpstr>Data Visualisation-Box Plot 1</vt:lpstr>
      <vt:lpstr>Data Visualization-Box Plot 1</vt:lpstr>
      <vt:lpstr>Data Visualization-Box Plot1</vt:lpstr>
      <vt:lpstr>Data Visualization-Box Plot1</vt:lpstr>
      <vt:lpstr>Data Visualization-Box Plot1</vt:lpstr>
      <vt:lpstr>Data Visualization-Box Plot1</vt:lpstr>
      <vt:lpstr>Data Visualization-Box Plot 2</vt:lpstr>
      <vt:lpstr>Data Visualization-Box Plot 2</vt:lpstr>
      <vt:lpstr>Data Visualization-Box Plot 2</vt:lpstr>
      <vt:lpstr>Data Visualization-Box Plot 2</vt:lpstr>
      <vt:lpstr>Data Visualization-Box Plot 3</vt:lpstr>
      <vt:lpstr>Data Visualization-Box Plot 3</vt:lpstr>
      <vt:lpstr>Data Visualization-Box Plot 3</vt:lpstr>
      <vt:lpstr>Data Visualization-Box Plot 3</vt:lpstr>
      <vt:lpstr>Data Visualization-Box Plot 3</vt:lpstr>
      <vt:lpstr>Data Visualization-Pie chart 1</vt:lpstr>
      <vt:lpstr>Data Visualization-Pie chart 1</vt:lpstr>
      <vt:lpstr>Data Visualization-Pie chart 2</vt:lpstr>
      <vt:lpstr>Data Visualization-Pie chart 2</vt:lpstr>
      <vt:lpstr>PowerPoint Presentation</vt:lpstr>
      <vt:lpstr>Normalization and Standaradization</vt:lpstr>
      <vt:lpstr>Normalization</vt:lpstr>
      <vt:lpstr>Normalization</vt:lpstr>
      <vt:lpstr>Normalization- Line Graph</vt:lpstr>
      <vt:lpstr>Normalization- Line Graph</vt:lpstr>
      <vt:lpstr>Standardization</vt:lpstr>
      <vt:lpstr>Standardization-Temperature</vt:lpstr>
      <vt:lpstr>Standardization-Temperature</vt:lpstr>
      <vt:lpstr>Standardization-Pressure</vt:lpstr>
      <vt:lpstr>Standardization-Pressure</vt:lpstr>
      <vt:lpstr>Standardization-Humidity</vt:lpstr>
      <vt:lpstr>Standardization-Humidity</vt:lpstr>
      <vt:lpstr>Standardization-Dew Point</vt:lpstr>
      <vt:lpstr>Standardization-Dew Point</vt:lpstr>
      <vt:lpstr>PowerPoint Presentation</vt:lpstr>
      <vt:lpstr>Hypothesis testing</vt:lpstr>
      <vt:lpstr>Hypothesis Testing-1</vt:lpstr>
      <vt:lpstr>Hypothesis Testing-1 </vt:lpstr>
      <vt:lpstr>Hypothesis Testing-2</vt:lpstr>
      <vt:lpstr>Hypothesis Testing-2</vt:lpstr>
      <vt:lpstr>Correlations-1</vt:lpstr>
      <vt:lpstr>Correlations-1</vt:lpstr>
      <vt:lpstr>Correlations-1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2020-11-17T04:08:17Z</dcterms:created>
  <dcterms:modified xsi:type="dcterms:W3CDTF">2020-11-17T12:33:53Z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